
<file path=[Content_Types].xml><?xml version="1.0" encoding="utf-8"?>
<Types xmlns="http://schemas.openxmlformats.org/package/2006/content-types">
  <Default ContentType="image/png" Extension="png"/>
  <Default ContentType="image/svg+xml" Extension="sv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3" r:id="rId3"/>
    <p:sldId id="264" r:id="rId4"/>
    <p:sldId id="269" r:id="rId5"/>
    <p:sldId id="270" r:id="rId6"/>
    <p:sldId id="268" r:id="rId7"/>
    <p:sldId id="26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39C"/>
    <a:srgbClr val="D49A0A"/>
    <a:srgbClr val="FEFB62"/>
    <a:srgbClr val="FFF6DF"/>
    <a:srgbClr val="FFF9E7"/>
    <a:srgbClr val="14334B"/>
    <a:srgbClr val="3D46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0" y="942"/>
      </p:cViewPr>
      <p:guideLst>
        <p:guide orient="horz" pos="17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A7292-FF53-409B-9307-47D4D046F5BF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A0A1F-81B4-485B-B4A9-5DB292D8D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93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163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743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33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23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468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A0A1F-81B4-485B-B4A9-5DB292D8D75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61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2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29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02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43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81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24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61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1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50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35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52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3883D-8043-4E22-8BB9-C422FCC85C7E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7BB0-1DB7-4FDA-BC25-447CA93B6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65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4" Target="../media/hdphoto1.wdp" Type="http://schemas.microsoft.com/office/2007/relationships/hdphoto"/></Relationships>
</file>

<file path=ppt/slides/_rels/slide2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image" Target="../media/image16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image" Target="../media/image14.svg"/><Relationship Id="rId4" Type="http://schemas.openxmlformats.org/officeDocument/2006/relationships/image" Target="../media/image2.png"/><Relationship Id="rId9" Type="http://schemas.openxmlformats.org/officeDocument/2006/relationships/image" Target="../media/image10.png"/><Relationship Id="rId14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0.svg"/><Relationship Id="rId3" Type="http://schemas.openxmlformats.org/officeDocument/2006/relationships/image" Target="../media/image2.png"/><Relationship Id="rId7" Type="http://schemas.openxmlformats.org/officeDocument/2006/relationships/image" Target="../media/image24.sv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8.svg"/><Relationship Id="rId5" Type="http://schemas.openxmlformats.org/officeDocument/2006/relationships/image" Target="../media/image22.svg"/><Relationship Id="rId10" Type="http://schemas.openxmlformats.org/officeDocument/2006/relationships/image" Target="../media/image17.png"/><Relationship Id="rId4" Type="http://schemas.openxmlformats.org/officeDocument/2006/relationships/image" Target="../media/image14.png"/><Relationship Id="rId9" Type="http://schemas.openxmlformats.org/officeDocument/2006/relationships/image" Target="../media/image26.svg"/><Relationship Id="rId14" Type="http://schemas.openxmlformats.org/officeDocument/2006/relationships/image" Target="../media/image19.png"/></Relationships>
</file>

<file path=ppt/slides/_rels/slide6.xml.rels><?xml version="1.0" encoding="UTF-8" standalone="yes" ?><Relationships xmlns="http://schemas.openxmlformats.org/package/2006/relationships"><Relationship Id="rId8" Target="../media/image22.png" Type="http://schemas.openxmlformats.org/officeDocument/2006/relationships/image"/><Relationship Id="rId13" Target="../media/image25.png" Type="http://schemas.openxmlformats.org/officeDocument/2006/relationships/image"/><Relationship Id="rId3" Target="../media/image2.png" Type="http://schemas.openxmlformats.org/officeDocument/2006/relationships/image"/><Relationship Id="rId7" Target="../media/image220.svg" Type="http://schemas.openxmlformats.org/officeDocument/2006/relationships/image"/><Relationship Id="rId12" Target="../media/image27.sv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21.png" Type="http://schemas.openxmlformats.org/officeDocument/2006/relationships/image"/><Relationship Id="rId11" Target="../media/image24.png" Type="http://schemas.openxmlformats.org/officeDocument/2006/relationships/image"/><Relationship Id="rId5" Target="../media/hdphoto2.wdp" Type="http://schemas.microsoft.com/office/2007/relationships/hdphoto"/><Relationship Id="rId10" Target="../media/image23.jpeg" Type="http://schemas.openxmlformats.org/officeDocument/2006/relationships/image"/><Relationship Id="rId4" Target="../media/image20.png" Type="http://schemas.openxmlformats.org/officeDocument/2006/relationships/image"/><Relationship Id="rId9" Target="../media/image240.svg" Type="http://schemas.openxmlformats.org/officeDocument/2006/relationships/image"/><Relationship Id="rId14" Target="../media/hdphoto3.wdp" Type="http://schemas.microsoft.com/office/2007/relationships/hdphoto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64D792B0-F261-45C4-82C3-03BA6460A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0000"/>
          </a:blip>
          <a:srcRect b="65" t="52"/>
          <a:stretch/>
        </p:blipFill>
        <p:spPr>
          <a:xfrm>
            <a:off x="-2394" y="1952038"/>
            <a:ext cx="12187212" cy="4840704"/>
          </a:xfrm>
          <a:prstGeom prst="rect">
            <a:avLst/>
          </a:prstGeom>
        </p:spPr>
      </p:pic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8A1E0CB-CDE3-E23F-5127-95BDF08F8C32}"/>
              </a:ext>
            </a:extLst>
          </p:cNvPr>
          <p:cNvSpPr/>
          <p:nvPr/>
        </p:nvSpPr>
        <p:spPr>
          <a:xfrm>
            <a:off x="7183" y="0"/>
            <a:ext cx="12196788" cy="3500362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dirty="0" lang="ru-RU" sz="2400"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6103" y="1132252"/>
            <a:ext cx="1664398" cy="1639562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33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34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3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3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8635" y="1132252"/>
            <a:ext cx="1664398" cy="1639562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6836" y="1132252"/>
            <a:ext cx="1664398" cy="1639562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9369" y="1132252"/>
            <a:ext cx="1664398" cy="1639562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49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  <p:sp>
          <p:nvSpPr>
            <p:cNvPr id="51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fmla="*/ 374047 w 781050" name="connsiteX0"/>
                <a:gd fmla="*/ 392716 h 781050" name="connsiteY0"/>
                <a:gd fmla="*/ 278130 w 781050" name="connsiteX1"/>
                <a:gd fmla="*/ 366617 h 781050" name="connsiteY1"/>
                <a:gd fmla="*/ 260604 w 781050" name="connsiteX2"/>
                <a:gd fmla="*/ 295561 h 781050" name="connsiteY2"/>
                <a:gd fmla="*/ 200597 w 781050" name="connsiteX3"/>
                <a:gd fmla="*/ 336709 h 781050" name="connsiteY3"/>
                <a:gd fmla="*/ 226028 w 781050" name="connsiteX4"/>
                <a:gd fmla="*/ 301847 h 781050" name="connsiteY4"/>
                <a:gd fmla="*/ 193643 w 781050" name="connsiteX5"/>
                <a:gd fmla="*/ 228600 h 781050" name="connsiteY5"/>
                <a:gd fmla="*/ 91726 w 781050" name="connsiteX6"/>
                <a:gd fmla="*/ 218313 h 781050" name="connsiteY6"/>
                <a:gd fmla="*/ 95155 w 781050" name="connsiteX7"/>
                <a:gd fmla="*/ 285369 h 781050" name="connsiteY7"/>
                <a:gd fmla="*/ 141637 w 781050" name="connsiteX8"/>
                <a:gd fmla="*/ 291275 h 781050" name="connsiteY8"/>
                <a:gd fmla="*/ 150019 w 781050" name="connsiteX9"/>
                <a:gd fmla="*/ 267367 h 781050" name="connsiteY9"/>
                <a:gd fmla="*/ 169831 w 781050" name="connsiteX10"/>
                <a:gd fmla="*/ 266033 h 781050" name="connsiteY10"/>
                <a:gd fmla="*/ 160020 w 781050" name="connsiteX11"/>
                <a:gd fmla="*/ 307181 h 781050" name="connsiteY11"/>
                <a:gd fmla="*/ 80010 w 781050" name="connsiteX12"/>
                <a:gd fmla="*/ 299752 h 781050" name="connsiteY12"/>
                <a:gd fmla="*/ 75438 w 781050" name="connsiteX13"/>
                <a:gd fmla="*/ 202787 h 781050" name="connsiteY13"/>
                <a:gd fmla="*/ 139351 w 781050" name="connsiteX14"/>
                <a:gd fmla="*/ 174974 h 781050" name="connsiteY14"/>
                <a:gd fmla="*/ 81820 w 781050" name="connsiteX15"/>
                <a:gd fmla="*/ 137732 h 781050" name="connsiteY15"/>
                <a:gd fmla="*/ 30671 w 781050" name="connsiteX16"/>
                <a:gd fmla="*/ 121253 h 781050" name="connsiteY16"/>
                <a:gd fmla="*/ 76867 w 781050" name="connsiteX17"/>
                <a:gd fmla="*/ 109823 h 781050" name="connsiteY17"/>
                <a:gd fmla="*/ 9620 w 781050" name="connsiteX18"/>
                <a:gd fmla="*/ 7144 h 781050" name="connsiteY18"/>
                <a:gd fmla="*/ 112014 w 781050" name="connsiteX19"/>
                <a:gd fmla="*/ 74200 h 781050" name="connsiteY19"/>
                <a:gd fmla="*/ 123444 w 781050" name="connsiteX20"/>
                <a:gd fmla="*/ 28004 h 781050" name="connsiteY20"/>
                <a:gd fmla="*/ 139922 w 781050" name="connsiteX21"/>
                <a:gd fmla="*/ 79248 h 781050" name="connsiteY21"/>
                <a:gd fmla="*/ 177165 w 781050" name="connsiteX22"/>
                <a:gd fmla="*/ 136779 h 781050" name="connsiteY22"/>
                <a:gd fmla="*/ 204978 w 781050" name="connsiteX23"/>
                <a:gd fmla="*/ 72866 h 781050" name="connsiteY23"/>
                <a:gd fmla="*/ 301943 w 781050" name="connsiteX24"/>
                <a:gd fmla="*/ 77438 h 781050" name="connsiteY24"/>
                <a:gd fmla="*/ 309372 w 781050" name="connsiteX25"/>
                <a:gd fmla="*/ 157353 h 781050" name="connsiteY25"/>
                <a:gd fmla="*/ 268224 w 781050" name="connsiteX26"/>
                <a:gd fmla="*/ 167164 h 781050" name="connsiteY26"/>
                <a:gd fmla="*/ 269558 w 781050" name="connsiteX27"/>
                <a:gd fmla="*/ 147352 h 781050" name="connsiteY27"/>
                <a:gd fmla="*/ 293465 w 781050" name="connsiteX28"/>
                <a:gd fmla="*/ 138970 h 781050" name="connsiteY28"/>
                <a:gd fmla="*/ 287560 w 781050" name="connsiteX29"/>
                <a:gd fmla="*/ 92488 h 781050" name="connsiteY29"/>
                <a:gd fmla="*/ 220504 w 781050" name="connsiteX30"/>
                <a:gd fmla="*/ 89059 h 781050" name="connsiteY30"/>
                <a:gd fmla="*/ 230791 w 781050" name="connsiteX31"/>
                <a:gd fmla="*/ 190976 h 781050" name="connsiteY31"/>
                <a:gd fmla="*/ 304038 w 781050" name="connsiteX32"/>
                <a:gd fmla="*/ 223266 h 781050" name="connsiteY32"/>
                <a:gd fmla="*/ 338900 w 781050" name="connsiteX33"/>
                <a:gd fmla="*/ 197930 h 781050" name="connsiteY33"/>
                <a:gd fmla="*/ 297752 w 781050" name="connsiteX34"/>
                <a:gd fmla="*/ 257937 h 781050" name="connsiteY34"/>
                <a:gd fmla="*/ 368808 w 781050" name="connsiteX35"/>
                <a:gd fmla="*/ 275463 h 781050" name="connsiteY35"/>
                <a:gd fmla="*/ 394907 w 781050" name="connsiteX36"/>
                <a:gd fmla="*/ 373856 h 781050" name="connsiteY36"/>
                <a:gd fmla="*/ 421005 w 781050" name="connsiteX37"/>
                <a:gd fmla="*/ 277940 h 781050" name="connsiteY37"/>
                <a:gd fmla="*/ 492062 w 781050" name="connsiteX38"/>
                <a:gd fmla="*/ 260414 h 781050" name="connsiteY38"/>
                <a:gd fmla="*/ 450914 w 781050" name="connsiteX39"/>
                <a:gd fmla="*/ 200406 h 781050" name="connsiteY39"/>
                <a:gd fmla="*/ 485775 w 781050" name="connsiteX40"/>
                <a:gd fmla="*/ 225838 h 781050" name="connsiteY40"/>
                <a:gd fmla="*/ 559022 w 781050" name="connsiteX41"/>
                <a:gd fmla="*/ 193548 h 781050" name="connsiteY41"/>
                <a:gd fmla="*/ 569309 w 781050" name="connsiteX42"/>
                <a:gd fmla="*/ 91631 h 781050" name="connsiteY42"/>
                <a:gd fmla="*/ 502253 w 781050" name="connsiteX43"/>
                <a:gd fmla="*/ 95059 h 781050" name="connsiteY43"/>
                <a:gd fmla="*/ 496348 w 781050" name="connsiteX44"/>
                <a:gd fmla="*/ 141542 h 781050" name="connsiteY44"/>
                <a:gd fmla="*/ 520256 w 781050" name="connsiteX45"/>
                <a:gd fmla="*/ 149924 h 781050" name="connsiteY45"/>
                <a:gd fmla="*/ 521589 w 781050" name="connsiteX46"/>
                <a:gd fmla="*/ 169736 h 781050" name="connsiteY46"/>
                <a:gd fmla="*/ 480441 w 781050" name="connsiteX47"/>
                <a:gd fmla="*/ 159925 h 781050" name="connsiteY47"/>
                <a:gd fmla="*/ 487871 w 781050" name="connsiteX48"/>
                <a:gd fmla="*/ 79915 h 781050" name="connsiteY48"/>
                <a:gd fmla="*/ 584835 w 781050" name="connsiteX49"/>
                <a:gd fmla="*/ 75343 h 781050" name="connsiteY49"/>
                <a:gd fmla="*/ 612648 w 781050" name="connsiteX50"/>
                <a:gd fmla="*/ 139160 h 781050" name="connsiteY50"/>
                <a:gd fmla="*/ 649891 w 781050" name="connsiteX51"/>
                <a:gd fmla="*/ 81629 h 781050" name="connsiteY51"/>
                <a:gd fmla="*/ 666369 w 781050" name="connsiteX52"/>
                <a:gd fmla="*/ 30385 h 781050" name="connsiteY52"/>
                <a:gd fmla="*/ 677799 w 781050" name="connsiteX53"/>
                <a:gd fmla="*/ 76581 h 781050" name="connsiteY53"/>
                <a:gd fmla="*/ 780193 w 781050" name="connsiteX54"/>
                <a:gd fmla="*/ 9525 h 781050" name="connsiteY54"/>
                <a:gd fmla="*/ 713137 w 781050" name="connsiteX55"/>
                <a:gd fmla="*/ 111919 h 781050" name="connsiteY55"/>
                <a:gd fmla="*/ 759333 w 781050" name="connsiteX56"/>
                <a:gd fmla="*/ 123349 h 781050" name="connsiteY56"/>
                <a:gd fmla="*/ 708184 w 781050" name="connsiteX57"/>
                <a:gd fmla="*/ 139827 h 781050" name="connsiteY57"/>
                <a:gd fmla="*/ 650653 w 781050" name="connsiteX58"/>
                <a:gd fmla="*/ 177070 h 781050" name="connsiteY58"/>
                <a:gd fmla="*/ 714565 w 781050" name="connsiteX59"/>
                <a:gd fmla="*/ 204883 h 781050" name="connsiteY59"/>
                <a:gd fmla="*/ 709994 w 781050" name="connsiteX60"/>
                <a:gd fmla="*/ 301847 h 781050" name="connsiteY60"/>
                <a:gd fmla="*/ 630079 w 781050" name="connsiteX61"/>
                <a:gd fmla="*/ 309277 h 781050" name="connsiteY61"/>
                <a:gd fmla="*/ 620268 w 781050" name="connsiteX62"/>
                <a:gd fmla="*/ 268129 h 781050" name="connsiteY62"/>
                <a:gd fmla="*/ 640080 w 781050" name="connsiteX63"/>
                <a:gd fmla="*/ 269462 h 781050" name="connsiteY63"/>
                <a:gd fmla="*/ 648462 w 781050" name="connsiteX64"/>
                <a:gd fmla="*/ 293370 h 781050" name="connsiteY64"/>
                <a:gd fmla="*/ 694944 w 781050" name="connsiteX65"/>
                <a:gd fmla="*/ 287465 h 781050" name="connsiteY65"/>
                <a:gd fmla="*/ 698373 w 781050" name="connsiteX66"/>
                <a:gd fmla="*/ 220409 h 781050" name="connsiteY66"/>
                <a:gd fmla="*/ 596456 w 781050" name="connsiteX67"/>
                <a:gd fmla="*/ 230696 h 781050" name="connsiteY67"/>
                <a:gd fmla="*/ 564166 w 781050" name="connsiteX68"/>
                <a:gd fmla="*/ 303943 h 781050" name="connsiteY68"/>
                <a:gd fmla="*/ 589598 w 781050" name="connsiteX69"/>
                <a:gd fmla="*/ 338804 h 781050" name="connsiteY69"/>
                <a:gd fmla="*/ 529590 w 781050" name="connsiteX70"/>
                <a:gd fmla="*/ 297656 h 781050" name="connsiteY70"/>
                <a:gd fmla="*/ 512064 w 781050" name="connsiteX71"/>
                <a:gd fmla="*/ 368713 h 781050" name="connsiteY71"/>
                <a:gd fmla="*/ 413671 w 781050" name="connsiteX72"/>
                <a:gd fmla="*/ 394811 h 781050" name="connsiteY72"/>
                <a:gd fmla="*/ 509588 w 781050" name="connsiteX73"/>
                <a:gd fmla="*/ 420910 h 781050" name="connsiteY73"/>
                <a:gd fmla="*/ 527114 w 781050" name="connsiteX74"/>
                <a:gd fmla="*/ 491966 h 781050" name="connsiteY74"/>
                <a:gd fmla="*/ 587216 w 781050" name="connsiteX75"/>
                <a:gd fmla="*/ 450818 h 781050" name="connsiteY75"/>
                <a:gd fmla="*/ 561785 w 781050" name="connsiteX76"/>
                <a:gd fmla="*/ 485680 h 781050" name="connsiteY76"/>
                <a:gd fmla="*/ 594170 w 781050" name="connsiteX77"/>
                <a:gd fmla="*/ 558927 h 781050" name="connsiteY77"/>
                <a:gd fmla="*/ 696087 w 781050" name="connsiteX78"/>
                <a:gd fmla="*/ 569214 h 781050" name="connsiteY78"/>
                <a:gd fmla="*/ 692658 w 781050" name="connsiteX79"/>
                <a:gd fmla="*/ 502158 h 781050" name="connsiteY79"/>
                <a:gd fmla="*/ 646176 w 781050" name="connsiteX80"/>
                <a:gd fmla="*/ 496253 h 781050" name="connsiteY80"/>
                <a:gd fmla="*/ 637794 w 781050" name="connsiteX81"/>
                <a:gd fmla="*/ 520160 h 781050" name="connsiteY81"/>
                <a:gd fmla="*/ 617982 w 781050" name="connsiteX82"/>
                <a:gd fmla="*/ 521494 h 781050" name="connsiteY82"/>
                <a:gd fmla="*/ 627793 w 781050" name="connsiteX83"/>
                <a:gd fmla="*/ 480346 h 781050" name="connsiteY83"/>
                <a:gd fmla="*/ 707803 w 781050" name="connsiteX84"/>
                <a:gd fmla="*/ 487680 h 781050" name="connsiteY84"/>
                <a:gd fmla="*/ 712375 w 781050" name="connsiteX85"/>
                <a:gd fmla="*/ 584645 h 781050" name="connsiteY85"/>
                <a:gd fmla="*/ 648462 w 781050" name="connsiteX86"/>
                <a:gd fmla="*/ 612458 h 781050" name="connsiteY86"/>
                <a:gd fmla="*/ 705993 w 781050" name="connsiteX87"/>
                <a:gd fmla="*/ 649700 h 781050" name="connsiteY87"/>
                <a:gd fmla="*/ 757142 w 781050" name="connsiteX88"/>
                <a:gd fmla="*/ 666179 h 781050" name="connsiteY88"/>
                <a:gd fmla="*/ 710946 w 781050" name="connsiteX89"/>
                <a:gd fmla="*/ 677704 h 781050" name="connsiteY89"/>
                <a:gd fmla="*/ 778002 w 781050" name="connsiteX90"/>
                <a:gd fmla="*/ 780098 h 781050" name="connsiteY90"/>
                <a:gd fmla="*/ 675608 w 781050" name="connsiteX91"/>
                <a:gd fmla="*/ 713042 h 781050" name="connsiteY91"/>
                <a:gd fmla="*/ 664178 w 781050" name="connsiteX92"/>
                <a:gd fmla="*/ 759238 h 781050" name="connsiteY92"/>
                <a:gd fmla="*/ 647700 w 781050" name="connsiteX93"/>
                <a:gd fmla="*/ 708088 h 781050" name="connsiteY93"/>
                <a:gd fmla="*/ 610457 w 781050" name="connsiteX94"/>
                <a:gd fmla="*/ 650558 h 781050" name="connsiteY94"/>
                <a:gd fmla="*/ 582644 w 781050" name="connsiteX95"/>
                <a:gd fmla="*/ 714470 h 781050" name="connsiteY95"/>
                <a:gd fmla="*/ 485680 w 781050" name="connsiteX96"/>
                <a:gd fmla="*/ 709898 h 781050" name="connsiteY96"/>
                <a:gd fmla="*/ 478346 w 781050" name="connsiteX97"/>
                <a:gd fmla="*/ 629984 h 781050" name="connsiteY97"/>
                <a:gd fmla="*/ 519494 w 781050" name="connsiteX98"/>
                <a:gd fmla="*/ 620078 h 781050" name="connsiteY98"/>
                <a:gd fmla="*/ 518160 w 781050" name="connsiteX99"/>
                <a:gd fmla="*/ 639890 h 781050" name="connsiteY99"/>
                <a:gd fmla="*/ 494252 w 781050" name="connsiteX100"/>
                <a:gd fmla="*/ 648272 h 781050" name="connsiteY100"/>
                <a:gd fmla="*/ 500158 w 781050" name="connsiteX101"/>
                <a:gd fmla="*/ 694754 h 781050" name="connsiteY101"/>
                <a:gd fmla="*/ 567214 w 781050" name="connsiteX102"/>
                <a:gd fmla="*/ 698183 h 781050" name="connsiteY102"/>
                <a:gd fmla="*/ 556927 w 781050" name="connsiteX103"/>
                <a:gd fmla="*/ 596265 h 781050" name="connsiteY103"/>
                <a:gd fmla="*/ 483680 w 781050" name="connsiteX104"/>
                <a:gd fmla="*/ 563975 h 781050" name="connsiteY104"/>
                <a:gd fmla="*/ 448818 w 781050" name="connsiteX105"/>
                <a:gd fmla="*/ 589407 h 781050" name="connsiteY105"/>
                <a:gd fmla="*/ 489966 w 781050" name="connsiteX106"/>
                <a:gd fmla="*/ 529400 h 781050" name="connsiteY106"/>
                <a:gd fmla="*/ 418910 w 781050" name="connsiteX107"/>
                <a:gd fmla="*/ 511874 h 781050" name="connsiteY107"/>
                <a:gd fmla="*/ 392811 w 781050" name="connsiteX108"/>
                <a:gd fmla="*/ 413480 h 781050" name="connsiteY108"/>
                <a:gd fmla="*/ 366713 w 781050" name="connsiteX109"/>
                <a:gd fmla="*/ 509397 h 781050" name="connsiteY109"/>
                <a:gd fmla="*/ 295656 w 781050" name="connsiteX110"/>
                <a:gd fmla="*/ 526923 h 781050" name="connsiteY110"/>
                <a:gd fmla="*/ 336804 w 781050" name="connsiteX111"/>
                <a:gd fmla="*/ 586931 h 781050" name="connsiteY111"/>
                <a:gd fmla="*/ 301943 w 781050" name="connsiteX112"/>
                <a:gd fmla="*/ 561499 h 781050" name="connsiteY112"/>
                <a:gd fmla="*/ 228695 w 781050" name="connsiteX113"/>
                <a:gd fmla="*/ 593789 h 781050" name="connsiteY113"/>
                <a:gd fmla="*/ 218408 w 781050" name="connsiteX114"/>
                <a:gd fmla="*/ 695706 h 781050" name="connsiteY114"/>
                <a:gd fmla="*/ 285464 w 781050" name="connsiteX115"/>
                <a:gd fmla="*/ 692277 h 781050" name="connsiteY115"/>
                <a:gd fmla="*/ 291370 w 781050" name="connsiteX116"/>
                <a:gd fmla="*/ 645795 h 781050" name="connsiteY116"/>
                <a:gd fmla="*/ 267462 w 781050" name="connsiteX117"/>
                <a:gd fmla="*/ 637413 h 781050" name="connsiteY117"/>
                <a:gd fmla="*/ 266129 w 781050" name="connsiteX118"/>
                <a:gd fmla="*/ 617601 h 781050" name="connsiteY118"/>
                <a:gd fmla="*/ 307277 w 781050" name="connsiteX119"/>
                <a:gd fmla="*/ 627412 h 781050" name="connsiteY119"/>
                <a:gd fmla="*/ 299847 w 781050" name="connsiteX120"/>
                <a:gd fmla="*/ 707327 h 781050" name="connsiteY120"/>
                <a:gd fmla="*/ 202883 w 781050" name="connsiteX121"/>
                <a:gd fmla="*/ 711899 h 781050" name="connsiteY121"/>
                <a:gd fmla="*/ 175069 w 781050" name="connsiteX122"/>
                <a:gd fmla="*/ 648081 h 781050" name="connsiteY122"/>
                <a:gd fmla="*/ 137827 w 781050" name="connsiteX123"/>
                <a:gd fmla="*/ 705612 h 781050" name="connsiteY123"/>
                <a:gd fmla="*/ 121349 w 781050" name="connsiteX124"/>
                <a:gd fmla="*/ 756857 h 781050" name="connsiteY124"/>
                <a:gd fmla="*/ 109919 w 781050" name="connsiteX125"/>
                <a:gd fmla="*/ 710660 h 781050" name="connsiteY125"/>
                <a:gd fmla="*/ 7144 w 781050" name="connsiteX126"/>
                <a:gd fmla="*/ 778193 h 781050" name="connsiteY126"/>
                <a:gd fmla="*/ 74200 w 781050" name="connsiteX127"/>
                <a:gd fmla="*/ 675799 h 781050" name="connsiteY127"/>
                <a:gd fmla="*/ 28004 w 781050" name="connsiteX128"/>
                <a:gd fmla="*/ 664369 h 781050" name="connsiteY128"/>
                <a:gd fmla="*/ 79248 w 781050" name="connsiteX129"/>
                <a:gd fmla="*/ 647890 h 781050" name="connsiteY129"/>
                <a:gd fmla="*/ 136779 w 781050" name="connsiteX130"/>
                <a:gd fmla="*/ 610648 h 781050" name="connsiteY130"/>
                <a:gd fmla="*/ 72962 w 781050" name="connsiteX131"/>
                <a:gd fmla="*/ 582835 h 781050" name="connsiteY131"/>
                <a:gd fmla="*/ 77534 w 781050" name="connsiteX132"/>
                <a:gd fmla="*/ 485870 h 781050" name="connsiteY132"/>
                <a:gd fmla="*/ 157544 w 781050" name="connsiteX133"/>
                <a:gd fmla="*/ 478441 h 781050" name="connsiteY133"/>
                <a:gd fmla="*/ 167354 w 781050" name="connsiteX134"/>
                <a:gd fmla="*/ 519589 h 781050" name="connsiteY134"/>
                <a:gd fmla="*/ 147542 w 781050" name="connsiteX135"/>
                <a:gd fmla="*/ 518255 h 781050" name="connsiteY135"/>
                <a:gd fmla="*/ 139160 w 781050" name="connsiteX136"/>
                <a:gd fmla="*/ 494348 h 781050" name="connsiteY136"/>
                <a:gd fmla="*/ 92678 w 781050" name="connsiteX137"/>
                <a:gd fmla="*/ 500253 h 781050" name="connsiteY137"/>
                <a:gd fmla="*/ 89249 w 781050" name="connsiteX138"/>
                <a:gd fmla="*/ 567309 h 781050" name="connsiteY138"/>
                <a:gd fmla="*/ 191167 w 781050" name="connsiteX139"/>
                <a:gd fmla="*/ 557022 h 781050" name="connsiteY139"/>
                <a:gd fmla="*/ 223456 w 781050" name="connsiteX140"/>
                <a:gd fmla="*/ 483775 h 781050" name="connsiteY140"/>
                <a:gd fmla="*/ 198025 w 781050" name="connsiteX141"/>
                <a:gd fmla="*/ 448913 h 781050" name="connsiteY141"/>
                <a:gd fmla="*/ 258128 w 781050" name="connsiteX142"/>
                <a:gd fmla="*/ 490061 h 781050" name="connsiteY142"/>
                <a:gd fmla="*/ 275654 w 781050" name="connsiteX143"/>
                <a:gd fmla="*/ 419005 h 781050" name="connsiteY143"/>
                <a:gd fmla="*/ 374047 w 781050" name="connsiteX144"/>
                <a:gd fmla="*/ 392716 h 781050" name="connsiteY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b="b" l="l" r="r" t="t"/>
              <a:pathLst>
                <a:path h="781050" w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cap="rnd" w="12700">
              <a:noFill/>
              <a:prstDash val="solid"/>
              <a:round/>
            </a:ln>
            <a:effectLst>
              <a:outerShdw algn="ctr" blurRad="139700" rotWithShape="0" sx="102000" sy="102000">
                <a:prstClr val="black">
                  <a:alpha val="23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endParaRPr dirty="0" lang="ru-RU" sz="2400">
                <a:latin charset="0" panose="020B0604020202020204" pitchFamily="34" typeface="Arial"/>
                <a:ea charset="0" panose="020B0604030504040204" pitchFamily="34" typeface="Tahoma"/>
                <a:cs charset="0" panose="020B0604020202020204" pitchFamily="34" typeface="Arial"/>
              </a:endParaRPr>
            </a:p>
          </p:txBody>
        </p:sp>
      </p:grp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556144B2-FA7B-D9CF-3704-8371B91055CA}"/>
              </a:ext>
            </a:extLst>
          </p:cNvPr>
          <p:cNvSpPr/>
          <p:nvPr/>
        </p:nvSpPr>
        <p:spPr>
          <a:xfrm>
            <a:off x="-2394" y="442503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b="1" dirty="0" lang="kk-KZ" smtClean="0" sz="20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ҚАЗАҚСТАН РЕСПУБЛИКАСЫ ОҚУ-АҒАРТУ МИНИСТРЛІГІ </a:t>
            </a:r>
            <a:endParaRPr b="1" dirty="0" lang="ru-RU" sz="2000">
              <a:solidFill>
                <a:schemeClr val="bg1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8EC1C3FB-26E2-F69C-BD0B-BEA424F50E96}"/>
              </a:ext>
            </a:extLst>
          </p:cNvPr>
          <p:cNvCxnSpPr/>
          <p:nvPr/>
        </p:nvCxnSpPr>
        <p:spPr>
          <a:xfrm>
            <a:off x="7183" y="6662225"/>
            <a:ext cx="12196788" cy="0"/>
          </a:xfrm>
          <a:prstGeom prst="line">
            <a:avLst/>
          </a:prstGeom>
          <a:ln w="28575">
            <a:solidFill>
              <a:srgbClr val="D49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Рисунок 53">
            <a:extLst>
              <a:ext uri="{FF2B5EF4-FFF2-40B4-BE49-F238E27FC236}">
                <a16:creationId xmlns:a16="http://schemas.microsoft.com/office/drawing/2014/main" id="{8E193268-B51D-3A72-D5FC-787D1760F4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b="90000" l="10000" r="90000" t="10000">
                        <a14:foregroundMark x1="44778" x2="46556" y1="47556" y2="53556"/>
                        <a14:foregroundMark x1="40111" x2="39667" y1="48667" y2="52778"/>
                        <a14:foregroundMark x1="58333" x2="67556" y1="49222" y2="59444"/>
                        <a14:foregroundMark x1="67556" x2="68111" y1="59444" y2="61667"/>
                        <a14:foregroundMark x1="63333" x2="48333" y1="46444" y2="52222"/>
                        <a14:foregroundMark x1="48333" x2="48222" y1="52222" y2="52222"/>
                      </a14:backgroundRemoval>
                    </a14:imgEffect>
                  </a14:imgLayer>
                </a14:imgProps>
              </a:ext>
            </a:extLst>
          </a:blip>
          <a:srcRect b="111" l="75" r="75" t="38"/>
          <a:stretch/>
        </p:blipFill>
        <p:spPr>
          <a:xfrm>
            <a:off x="5196853" y="1006946"/>
            <a:ext cx="1919007" cy="1890171"/>
          </a:xfrm>
          <a:prstGeom prst="rect">
            <a:avLst/>
          </a:prstGeom>
        </p:spPr>
      </p:pic>
      <p:sp>
        <p:nvSpPr>
          <p:cNvPr id="55" name="TextBox 4">
            <a:extLst>
              <a:ext uri="{FF2B5EF4-FFF2-40B4-BE49-F238E27FC236}">
                <a16:creationId xmlns:a16="http://schemas.microsoft.com/office/drawing/2014/main" id="{95082046-E5D5-C7C1-53B0-0C158C738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184" y="4040394"/>
            <a:ext cx="1016605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square">
            <a:spAutoFit/>
          </a:bodyPr>
          <a:lstStyle>
            <a:defPPr>
              <a:defRPr lang="ru-RU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b="1" dirty="0" lang="ru-RU" smtClean="0" sz="36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БАЛАЛАРДЫ ТАСЫМАЛДАУД</a:t>
            </a:r>
            <a:r>
              <a:rPr b="1" dirty="0" lang="kk-KZ" smtClean="0" sz="36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Ы ҰЙЫМДАСТЫРУ ТУРАЛЫ  </a:t>
            </a:r>
            <a:r>
              <a:rPr b="1" dirty="0" lang="kk-KZ" sz="36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</a:t>
            </a:r>
            <a:r>
              <a:rPr b="1" dirty="0" lang="ru-RU" sz="36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ІЛІМ БЕРУ ҰЙЫМДАРЫНА АРНАЛҒАН </a:t>
            </a:r>
            <a:endParaRPr b="1" dirty="0" lang="ru-RU" smtClean="0" sz="3600">
              <a:solidFill>
                <a:srgbClr val="D49A0A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  <a:p>
            <a:pPr algn="ctr">
              <a:defRPr/>
            </a:pPr>
            <a:r>
              <a:rPr altLang="ru-RU" b="1" dirty="0" lang="ru-RU" smtClean="0" sz="40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АЛГОРИТМ</a:t>
            </a:r>
            <a:r>
              <a:rPr altLang="ru-RU" b="1" dirty="0" lang="ru-RU" smtClean="0" sz="3600">
                <a:solidFill>
                  <a:srgbClr val="D49A0A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 </a:t>
            </a:r>
            <a:endParaRPr altLang="ru-RU" b="1" dirty="0" lang="ru-RU" sz="3600">
              <a:solidFill>
                <a:srgbClr val="D49A0A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7648535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Полилиния: фигура 57">
            <a:extLst>
              <a:ext uri="{FF2B5EF4-FFF2-40B4-BE49-F238E27FC236}">
                <a16:creationId xmlns:a16="http://schemas.microsoft.com/office/drawing/2014/main" id="{222C2AA1-828E-67B4-F817-57EB709D00AC}"/>
              </a:ext>
            </a:extLst>
          </p:cNvPr>
          <p:cNvSpPr/>
          <p:nvPr/>
        </p:nvSpPr>
        <p:spPr>
          <a:xfrm>
            <a:off x="309680" y="4614789"/>
            <a:ext cx="5586615" cy="2037294"/>
          </a:xfrm>
          <a:custGeom>
            <a:avLst/>
            <a:gdLst>
              <a:gd fmla="*/ 0 w 1406835" name="connsiteX0"/>
              <a:gd fmla="*/ 0 h 844101" name="connsiteY0"/>
              <a:gd fmla="*/ 1406835 w 1406835" name="connsiteX1"/>
              <a:gd fmla="*/ 0 h 844101" name="connsiteY1"/>
              <a:gd fmla="*/ 1406835 w 1406835" name="connsiteX2"/>
              <a:gd fmla="*/ 844101 h 844101" name="connsiteY2"/>
              <a:gd fmla="*/ 0 w 1406835" name="connsiteX3"/>
              <a:gd fmla="*/ 844101 h 844101" name="connsiteY3"/>
              <a:gd fmla="*/ 0 w 1406835" name="connsiteX4"/>
              <a:gd fmla="*/ 0 h 844101" name="connsiteY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44101" w="1406835">
                <a:moveTo>
                  <a:pt x="0" y="0"/>
                </a:moveTo>
                <a:lnTo>
                  <a:pt x="1406835" y="0"/>
                </a:lnTo>
                <a:lnTo>
                  <a:pt x="1406835" y="844101"/>
                </a:lnTo>
                <a:lnTo>
                  <a:pt x="0" y="84410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38100" lIns="90000" numCol="1" rIns="38100" spcCol="1270" spcFirstLastPara="0" tIns="38100" vert="horz" wrap="square">
            <a:noAutofit/>
          </a:bodyPr>
          <a:lstStyle/>
          <a:p>
            <a:pPr defTabSz="4445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dirty="0" kern="1200" lang="en-US" sz="16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57" name="Полилиния: фигура 57">
            <a:extLst>
              <a:ext uri="{FF2B5EF4-FFF2-40B4-BE49-F238E27FC236}">
                <a16:creationId xmlns:a16="http://schemas.microsoft.com/office/drawing/2014/main" id="{222C2AA1-828E-67B4-F817-57EB709D00AC}"/>
              </a:ext>
            </a:extLst>
          </p:cNvPr>
          <p:cNvSpPr/>
          <p:nvPr/>
        </p:nvSpPr>
        <p:spPr>
          <a:xfrm>
            <a:off x="309681" y="3185195"/>
            <a:ext cx="5586615" cy="1073053"/>
          </a:xfrm>
          <a:custGeom>
            <a:avLst/>
            <a:gdLst>
              <a:gd fmla="*/ 0 w 1406835" name="connsiteX0"/>
              <a:gd fmla="*/ 0 h 844101" name="connsiteY0"/>
              <a:gd fmla="*/ 1406835 w 1406835" name="connsiteX1"/>
              <a:gd fmla="*/ 0 h 844101" name="connsiteY1"/>
              <a:gd fmla="*/ 1406835 w 1406835" name="connsiteX2"/>
              <a:gd fmla="*/ 844101 h 844101" name="connsiteY2"/>
              <a:gd fmla="*/ 0 w 1406835" name="connsiteX3"/>
              <a:gd fmla="*/ 844101 h 844101" name="connsiteY3"/>
              <a:gd fmla="*/ 0 w 1406835" name="connsiteX4"/>
              <a:gd fmla="*/ 0 h 844101" name="connsiteY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44101" w="1406835">
                <a:moveTo>
                  <a:pt x="0" y="0"/>
                </a:moveTo>
                <a:lnTo>
                  <a:pt x="1406835" y="0"/>
                </a:lnTo>
                <a:lnTo>
                  <a:pt x="1406835" y="844101"/>
                </a:lnTo>
                <a:lnTo>
                  <a:pt x="0" y="84410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38100" lIns="90000" numCol="1" rIns="38100" spcCol="1270" spcFirstLastPara="0" tIns="38100" vert="horz" wrap="square">
            <a:noAutofit/>
          </a:bodyPr>
          <a:lstStyle/>
          <a:p>
            <a:pPr defTabSz="4445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dirty="0" kern="1200" lang="en-US" sz="16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56" name="Правильный пятиугольник 55"/>
          <p:cNvSpPr/>
          <p:nvPr/>
        </p:nvSpPr>
        <p:spPr>
          <a:xfrm>
            <a:off x="7566635" y="5370831"/>
            <a:ext cx="2986175" cy="1326981"/>
          </a:xfrm>
          <a:prstGeom prst="pentagon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42" name="Правильный пятиугольник 41"/>
          <p:cNvSpPr/>
          <p:nvPr/>
        </p:nvSpPr>
        <p:spPr>
          <a:xfrm>
            <a:off x="8182924" y="1072368"/>
            <a:ext cx="1686933" cy="1326981"/>
          </a:xfrm>
          <a:prstGeom prst="pentagon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1712" y="286704"/>
            <a:ext cx="9524284" cy="461665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 lvl="0">
              <a:defRPr/>
            </a:pPr>
            <a:r>
              <a:rPr altLang="ru-RU" b="1" dirty="0" lang="ru-RU" smtClean="0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АЛГОРИТМНІҢ НЕГІЗІНЕ АЛЫНҒАН </a:t>
            </a:r>
            <a:r>
              <a:rPr altLang="ru-RU" b="1" dirty="0" lang="kk-KZ" smtClean="0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ҚР </a:t>
            </a:r>
            <a:r>
              <a:rPr altLang="ru-RU" b="1" dirty="0" lang="ru-RU" smtClean="0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ЗАҢНАМАЛАРЫ  </a:t>
            </a:r>
            <a:endParaRPr altLang="ru-RU" b="1" dirty="0" lang="ru-RU" sz="2400">
              <a:solidFill>
                <a:schemeClr val="bg1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1872" y="1423733"/>
            <a:ext cx="48422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«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құқықтары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туралы</a:t>
            </a:r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» </a:t>
            </a:r>
            <a:endParaRPr b="1" dirty="0" lang="ru-RU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1872" y="2030017"/>
            <a:ext cx="48422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«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Автомобиль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көлігі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туралы</a:t>
            </a:r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» </a:t>
            </a:r>
            <a:endParaRPr b="1" dirty="0" lang="ru-RU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1872" y="2636301"/>
            <a:ext cx="48422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«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Жол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қозғалысы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туралы</a:t>
            </a:r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»</a:t>
            </a:r>
            <a:endParaRPr b="1" dirty="0" lang="ru-RU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cxnSp>
        <p:nvCxnSpPr>
          <p:cNvPr id="27" name="Прямая соединительная линия 26"/>
          <p:cNvCxnSpPr>
            <a:stCxn id="13" idx="2"/>
            <a:endCxn id="15" idx="0"/>
          </p:cNvCxnSpPr>
          <p:nvPr/>
        </p:nvCxnSpPr>
        <p:spPr>
          <a:xfrm>
            <a:off x="3102990" y="1793065"/>
            <a:ext cx="0" cy="236952"/>
          </a:xfrm>
          <a:prstGeom prst="line">
            <a:avLst/>
          </a:prstGeom>
          <a:ln w="19050">
            <a:solidFill>
              <a:srgbClr val="D49A0A"/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15" idx="2"/>
            <a:endCxn id="17" idx="0"/>
          </p:cNvCxnSpPr>
          <p:nvPr/>
        </p:nvCxnSpPr>
        <p:spPr>
          <a:xfrm>
            <a:off x="3102990" y="2399349"/>
            <a:ext cx="0" cy="236952"/>
          </a:xfrm>
          <a:prstGeom prst="line">
            <a:avLst/>
          </a:prstGeom>
          <a:ln w="19050">
            <a:solidFill>
              <a:srgbClr val="D49A0A"/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443909" y="3242585"/>
            <a:ext cx="52208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ҚР </a:t>
            </a:r>
            <a:r>
              <a:rPr b="1"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Инвестициялар</a:t>
            </a:r>
            <a:r>
              <a:rPr b="1"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даму </a:t>
            </a:r>
            <a:r>
              <a:rPr b="1"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министрінің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м.</a:t>
            </a:r>
            <a:r>
              <a:rPr b="1" dirty="0" lang="kk-KZ" sz="1400">
                <a:latin charset="0" panose="02040503050406030204" pitchFamily="18" typeface="Cambria Math"/>
                <a:ea charset="0" panose="02040503050406030204" pitchFamily="18" typeface="Cambria Math"/>
              </a:rPr>
              <a:t>а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. 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2015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жылғы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/>
            </a:r>
            <a:b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</a:b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26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наурыздағы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№ 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349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бұйрығымен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бекітілген</a:t>
            </a:r>
            <a:r>
              <a:rPr b="1"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Автомобиль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көлігімен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жолаушылар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мен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багажды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қағидалары</a:t>
            </a:r>
            <a:endParaRPr b="1" dirty="0" lang="ru-RU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92585" y="4559812"/>
            <a:ext cx="52208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ҚР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Ішкі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істер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министрінің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b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</a:b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2023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жылғы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30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маусымдағы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№ 534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бұйрығымен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бекітілген</a:t>
            </a:r>
            <a:r>
              <a:rPr dirty="0" lang="ru-RU" smtClean="0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Көлік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құралдарын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пайдалануға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рұқсат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беру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жөніндегі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негізгі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ережелерді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көлігі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арнайы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жарық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дыбыс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сигналдарымен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жабдықталуға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арнайы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түсті-графикалық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схемалар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бойынша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боялуға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жедел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арнайы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қызметтер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тізбесін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бекітудің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негізгі</a:t>
            </a:r>
            <a:r>
              <a:rPr dirty="0" lang="ru-RU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solidFill>
                  <a:prstClr val="black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қағидалары</a:t>
            </a:r>
            <a:endParaRPr dirty="0" lang="ru-RU" sz="1400">
              <a:solidFill>
                <a:prstClr val="black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6363093" y="1266901"/>
            <a:ext cx="5326597" cy="5326597"/>
            <a:chOff x="6560271" y="1895022"/>
            <a:chExt cx="4350470" cy="4350470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60271" y="1895022"/>
              <a:ext cx="4350470" cy="4350470"/>
            </a:xfrm>
            <a:prstGeom prst="heptagon">
              <a:avLst/>
            </a:prstGeom>
          </p:spPr>
        </p:pic>
        <p:sp>
          <p:nvSpPr>
            <p:cNvPr id="37" name="Прямоугольник 36"/>
            <p:cNvSpPr/>
            <p:nvPr/>
          </p:nvSpPr>
          <p:spPr>
            <a:xfrm>
              <a:off x="9681209" y="4070257"/>
              <a:ext cx="51435" cy="131654"/>
            </a:xfrm>
            <a:prstGeom prst="rect">
              <a:avLst/>
            </a:prstGeom>
            <a:solidFill>
              <a:srgbClr val="FFF6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9675494" y="4070257"/>
              <a:ext cx="45719" cy="75681"/>
            </a:xfrm>
            <a:prstGeom prst="rect">
              <a:avLst/>
            </a:prstGeom>
            <a:solidFill>
              <a:srgbClr val="FFF6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ru-RU"/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9315450" y="4051935"/>
              <a:ext cx="666750" cy="171450"/>
            </a:xfrm>
            <a:prstGeom prst="roundRect">
              <a:avLst>
                <a:gd fmla="val 45017" name="adj"/>
              </a:avLst>
            </a:prstGeom>
            <a:solidFill>
              <a:srgbClr val="FEFB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25296433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85499" y="225151"/>
            <a:ext cx="9871071" cy="584775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 algn="ctr">
              <a:defRPr/>
            </a:pPr>
            <a:r>
              <a:rPr b="1" dirty="0" lang="kk-KZ" smtClean="0" sz="32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 </a:t>
            </a:r>
            <a:r>
              <a:rPr b="1" dirty="0" lang="kk-KZ" smtClean="0" sz="28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БІЛІМ БЕРУ </a:t>
            </a:r>
            <a:r>
              <a:rPr b="1" dirty="0" lang="kk-KZ" smtClean="0" sz="28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ҰЙЫМЫ </a:t>
            </a:r>
            <a:r>
              <a:rPr b="1" dirty="0" lang="kk-KZ" smtClean="0" sz="28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БАСШЫСЫНЫҢ МІНДЕТТЕРІ</a:t>
            </a:r>
            <a:endParaRPr altLang="ru-RU" b="1" dirty="0" lang="ru-RU" sz="2800">
              <a:solidFill>
                <a:schemeClr val="bg1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16128" y="913340"/>
            <a:ext cx="12183588" cy="4046774"/>
            <a:chOff x="256376" y="1143217"/>
            <a:chExt cx="11686650" cy="3642455"/>
          </a:xfrm>
        </p:grpSpPr>
        <p:cxnSp>
          <p:nvCxnSpPr>
            <p:cNvPr id="23" name="Прямая соединительная линия 22"/>
            <p:cNvCxnSpPr>
              <a:stCxn id="11" idx="0"/>
              <a:endCxn id="11" idx="1"/>
            </p:cNvCxnSpPr>
            <p:nvPr/>
          </p:nvCxnSpPr>
          <p:spPr>
            <a:xfrm>
              <a:off x="305822" y="1305777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3244091" y="1305777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6248777" y="1321348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9219521" y="1305777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256376" y="3073991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6275776" y="3084352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9226922" y="3104401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Группа 9"/>
            <p:cNvGrpSpPr/>
            <p:nvPr/>
          </p:nvGrpSpPr>
          <p:grpSpPr>
            <a:xfrm>
              <a:off x="294518" y="1305777"/>
              <a:ext cx="11648508" cy="3479895"/>
              <a:chOff x="294517" y="1814825"/>
              <a:chExt cx="11648508" cy="3479895"/>
            </a:xfrm>
            <a:solidFill>
              <a:schemeClr val="bg1">
                <a:lumMod val="95000"/>
              </a:schemeClr>
            </a:solidFill>
          </p:grpSpPr>
          <p:sp>
            <p:nvSpPr>
              <p:cNvPr id="11" name="Полилиния 10"/>
              <p:cNvSpPr/>
              <p:nvPr/>
            </p:nvSpPr>
            <p:spPr>
              <a:xfrm>
                <a:off x="305821" y="1814825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алаларды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тасымалдауға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қатысты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оқу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жылына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арналған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І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с-шаралар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жоспарын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бекітеді</a:t>
                </a:r>
                <a:endParaRPr dirty="0" lang="ru-RU" smtClean="0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3244090" y="1814825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Ата-аналардан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немесе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балалардың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заңды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өкілдерінен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жазбаша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               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келісім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алады</a:t>
                </a:r>
                <a:endParaRPr b="1" dirty="0" lang="ru-RU" sz="1500">
                  <a:solidFill>
                    <a:srgbClr val="2A339C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>
                <a:off x="6237971" y="1840823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Білім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беру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ұйымы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қызметкерлерінің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арасынан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балаларды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белгіленген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жеріне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дейін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жетекшілік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жасау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үшін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жауапты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тұлға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ны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тағайындайды</a:t>
                </a:r>
                <a:endParaRPr b="1" dirty="0" lang="ru-RU" smtClean="0" sz="1500">
                  <a:solidFill>
                    <a:srgbClr val="2A339C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9226921" y="1840823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Аумақтық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әкімшілік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полиция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бөліміне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тасымалдауға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дейін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3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жұмыс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күнінен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кешіктірмей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патрульдік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сүйемелдеуді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ұйымдастыру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туралы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өтінім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жолдайды</a:t>
                </a:r>
                <a:endParaRPr dirty="0" lang="ru-RU" smtClean="0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294517" y="3613449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Балаларды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тасымалдауды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ұйымдастыру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туралы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бұйрық</a:t>
                </a:r>
                <a:r>
                  <a:rPr b="1" dirty="0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шығарады</a:t>
                </a:r>
                <a:endParaRPr b="1" dirty="0" lang="ru-RU" smtClean="0" sz="1500">
                  <a:solidFill>
                    <a:srgbClr val="2A339C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>
                <a:off x="9226921" y="3665058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dirty="0" lang="ru-RU" smtClean="0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Жүргізушіге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рейс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алдындағы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медициналық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к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уәландыруды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жүргізеді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және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автобусты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тексеру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актісін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ұйымдастырады</a:t>
                </a:r>
                <a:endParaRPr dirty="0" lang="ru-RU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20" name="Полилиния 19"/>
              <p:cNvSpPr/>
              <p:nvPr/>
            </p:nvSpPr>
            <p:spPr>
              <a:xfrm>
                <a:off x="6275775" y="3659284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алаларды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тасымалдау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кезіндегі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қауіпсіздік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шараларын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сақтау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туралы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жауапты</a:t>
                </a:r>
                <a:r>
                  <a:rPr dirty="0" lang="ru-RU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тұлғаға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нұсқама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mtClean="0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жүргізеді</a:t>
                </a:r>
                <a:endParaRPr b="1" dirty="0" lang="ru-RU" smtClean="0" sz="1500">
                  <a:solidFill>
                    <a:srgbClr val="2A339C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  <p:sp>
            <p:nvSpPr>
              <p:cNvPr id="42" name="Полилиния 41"/>
              <p:cNvSpPr/>
              <p:nvPr/>
            </p:nvSpPr>
            <p:spPr>
              <a:xfrm>
                <a:off x="3257346" y="3601651"/>
                <a:ext cx="2716104" cy="1629662"/>
              </a:xfrm>
              <a:custGeom>
                <a:avLst/>
                <a:gdLst>
                  <a:gd fmla="*/ 0 w 2716104" name="connsiteX0"/>
                  <a:gd fmla="*/ 0 h 1629662" name="connsiteY0"/>
                  <a:gd fmla="*/ 2716104 w 2716104" name="connsiteX1"/>
                  <a:gd fmla="*/ 0 h 1629662" name="connsiteY1"/>
                  <a:gd fmla="*/ 2716104 w 2716104" name="connsiteX2"/>
                  <a:gd fmla="*/ 1629662 h 1629662" name="connsiteY2"/>
                  <a:gd fmla="*/ 0 w 2716104" name="connsiteX3"/>
                  <a:gd fmla="*/ 1629662 h 1629662" name="connsiteY3"/>
                  <a:gd fmla="*/ 0 w 2716104" name="connsiteX4"/>
                  <a:gd fmla="*/ 0 h 1629662" name="connsiteY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629662" w="2716104">
                    <a:moveTo>
                      <a:pt x="0" y="0"/>
                    </a:moveTo>
                    <a:lnTo>
                      <a:pt x="2716104" y="0"/>
                    </a:lnTo>
                    <a:lnTo>
                      <a:pt x="2716104" y="1629662"/>
                    </a:lnTo>
                    <a:lnTo>
                      <a:pt x="0" y="162966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57150" lIns="57150" numCol="1" rIns="57150" spcCol="1270" spcFirstLastPara="0" tIns="57150" vert="horz" wrap="square">
                <a:noAutofit/>
              </a:bodyPr>
              <a:lstStyle/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dirty="0" lang="ru-RU" smtClean="0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  <a:p>
                <a:pPr algn="ctr" defTabSz="666750" lv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Балаларды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талаптарға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сәйкес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жабдықталған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автобустармен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,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шағын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b="1" dirty="0" err="1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автобустармен</a:t>
                </a:r>
                <a:r>
                  <a:rPr b="1" dirty="0" lang="ru-RU" sz="1500">
                    <a:solidFill>
                      <a:srgbClr val="2A339C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тасымалдауды</a:t>
                </a:r>
                <a:r>
                  <a:rPr dirty="0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 </a:t>
                </a:r>
                <a:r>
                  <a:rPr dirty="0" err="1" lang="ru-RU" smtClean="0" sz="1500">
                    <a:solidFill>
                      <a:schemeClr val="tx1"/>
                    </a:solidFill>
                    <a:latin charset="0" panose="02040503050406030204" pitchFamily="18" typeface="Cambria Math"/>
                    <a:ea charset="0" panose="02040503050406030204" pitchFamily="18" typeface="Cambria Math"/>
                  </a:rPr>
                  <a:t>ұйымдастырады</a:t>
                </a:r>
                <a:endParaRPr dirty="0" lang="ru-RU" sz="1500">
                  <a:solidFill>
                    <a:schemeClr val="tx1"/>
                  </a:solidFill>
                  <a:latin charset="0" panose="02040503050406030204" pitchFamily="18" typeface="Cambria Math"/>
                  <a:ea charset="0" panose="02040503050406030204" pitchFamily="18" typeface="Cambria Math"/>
                </a:endParaRPr>
              </a:p>
            </p:txBody>
          </p:sp>
        </p:grpSp>
        <p:sp>
          <p:nvSpPr>
            <p:cNvPr id="21" name="Скругленный прямоугольник 20"/>
            <p:cNvSpPr/>
            <p:nvPr/>
          </p:nvSpPr>
          <p:spPr>
            <a:xfrm>
              <a:off x="416688" y="11432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3410607" y="11432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6404526" y="11432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9398445" y="11432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453837" y="3073991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6348412" y="29965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9385445" y="2996517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3352758" y="3084352"/>
              <a:ext cx="596772" cy="363003"/>
            </a:xfrm>
            <a:prstGeom prst="roundRect">
              <a:avLst>
                <a:gd fmla="val 50000" name="adj"/>
              </a:avLst>
            </a:prstGeom>
            <a:solidFill>
              <a:srgbClr val="D49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dirty="0" lang="ru-RU" sz="20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40503050406030204" pitchFamily="18" typeface="Cambria Math"/>
                <a:ea charset="0" panose="02040503050406030204" pitchFamily="18" typeface="Cambria Math"/>
              </a:endParaRPr>
            </a:p>
          </p:txBody>
        </p:sp>
        <p:cxnSp>
          <p:nvCxnSpPr>
            <p:cNvPr id="55" name="Прямая соединительная линия 54"/>
            <p:cNvCxnSpPr/>
            <p:nvPr/>
          </p:nvCxnSpPr>
          <p:spPr>
            <a:xfrm>
              <a:off x="3257347" y="3057599"/>
              <a:ext cx="2716104" cy="0"/>
            </a:xfrm>
            <a:prstGeom prst="line">
              <a:avLst/>
            </a:prstGeom>
            <a:ln w="57150">
              <a:solidFill>
                <a:srgbClr val="2A33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Группа 30"/>
          <p:cNvGrpSpPr/>
          <p:nvPr/>
        </p:nvGrpSpPr>
        <p:grpSpPr>
          <a:xfrm>
            <a:off x="0" y="5425436"/>
            <a:ext cx="12199716" cy="1102148"/>
            <a:chOff x="0" y="5425436"/>
            <a:chExt cx="12199716" cy="1102148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 rotWithShape="1"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 t="190"/>
            <a:stretch/>
          </p:blipFill>
          <p:spPr>
            <a:xfrm>
              <a:off x="0" y="5425436"/>
              <a:ext cx="8308157" cy="1102148"/>
            </a:xfrm>
            <a:prstGeom prst="rect">
              <a:avLst/>
            </a:prstGeom>
          </p:spPr>
        </p:pic>
        <p:pic>
          <p:nvPicPr>
            <p:cNvPr id="54" name="Рисунок 53"/>
            <p:cNvPicPr>
              <a:picLocks noChangeAspect="1"/>
            </p:cNvPicPr>
            <p:nvPr/>
          </p:nvPicPr>
          <p:blipFill rotWithShape="1"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 r="46149" t="190"/>
            <a:stretch/>
          </p:blipFill>
          <p:spPr>
            <a:xfrm>
              <a:off x="7725663" y="5425436"/>
              <a:ext cx="4474053" cy="1102148"/>
            </a:xfrm>
            <a:prstGeom prst="rect">
              <a:avLst/>
            </a:prstGeom>
          </p:spPr>
        </p:pic>
      </p:grpSp>
      <p:pic>
        <p:nvPicPr>
          <p:cNvPr id="28" name="Рисунок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87168" y="4439622"/>
            <a:ext cx="5463371" cy="2693056"/>
          </a:xfrm>
          <a:prstGeom prst="rect">
            <a:avLst/>
          </a:prstGeom>
        </p:spPr>
      </p:pic>
      <p:pic>
        <p:nvPicPr>
          <p:cNvPr descr="Флажок со сплошной заливкой" id="3" name="Рисунок 2">
            <a:extLst>
              <a:ext uri="{FF2B5EF4-FFF2-40B4-BE49-F238E27FC236}">
                <a16:creationId xmlns:a16="http://schemas.microsoft.com/office/drawing/2014/main" id="{6E90460A-4337-43ED-1FD9-308A7589A130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64184" y="930162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13" name="Рисунок 12">
            <a:extLst>
              <a:ext uri="{FF2B5EF4-FFF2-40B4-BE49-F238E27FC236}">
                <a16:creationId xmlns:a16="http://schemas.microsoft.com/office/drawing/2014/main" id="{EDBB1607-1BFA-2EE1-81C3-577D54D1880E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615557" y="854935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15" name="Рисунок 14">
            <a:extLst>
              <a:ext uri="{FF2B5EF4-FFF2-40B4-BE49-F238E27FC236}">
                <a16:creationId xmlns:a16="http://schemas.microsoft.com/office/drawing/2014/main" id="{CE059995-157B-C3BF-B512-25EBFDA15898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774746" y="931396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17" name="Рисунок 16">
            <a:extLst>
              <a:ext uri="{FF2B5EF4-FFF2-40B4-BE49-F238E27FC236}">
                <a16:creationId xmlns:a16="http://schemas.microsoft.com/office/drawing/2014/main" id="{CF749E74-0ECF-F304-0676-D7DEF8352418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870424" y="945319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22" name="Рисунок 21">
            <a:extLst>
              <a:ext uri="{FF2B5EF4-FFF2-40B4-BE49-F238E27FC236}">
                <a16:creationId xmlns:a16="http://schemas.microsoft.com/office/drawing/2014/main" id="{21A2068A-9367-46A2-16EA-A242F9F7E8A0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52054" y="3102960"/>
            <a:ext cx="392954" cy="392954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24" name="Рисунок 23">
            <a:extLst>
              <a:ext uri="{FF2B5EF4-FFF2-40B4-BE49-F238E27FC236}">
                <a16:creationId xmlns:a16="http://schemas.microsoft.com/office/drawing/2014/main" id="{4898939C-BDF7-1349-2843-E02D722E727C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684875" y="2991245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25" name="Рисунок 24">
            <a:extLst>
              <a:ext uri="{FF2B5EF4-FFF2-40B4-BE49-F238E27FC236}">
                <a16:creationId xmlns:a16="http://schemas.microsoft.com/office/drawing/2014/main" id="{53E5AEF7-7BBB-217A-4C74-1E8DA0B97A59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811520" y="3005155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Флажок со сплошной заливкой" id="52" name="Рисунок 51">
            <a:extLst>
              <a:ext uri="{FF2B5EF4-FFF2-40B4-BE49-F238E27FC236}">
                <a16:creationId xmlns:a16="http://schemas.microsoft.com/office/drawing/2014/main" id="{4898939C-BDF7-1349-2843-E02D722E727C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605417" y="3080084"/>
            <a:ext cx="331850" cy="331850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4404079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23F30883-C674-9322-C9A0-3ED4DA3E2B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"/>
          <a:stretch/>
        </p:blipFill>
        <p:spPr>
          <a:xfrm>
            <a:off x="-19455" y="1351717"/>
            <a:ext cx="2180581" cy="510889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1712" y="225150"/>
            <a:ext cx="9929006" cy="584775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 lvl="0">
              <a:defRPr/>
            </a:pPr>
            <a:r>
              <a:rPr altLang="ru-RU" b="1" dirty="0" lang="ru-RU" sz="32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БАЛАЛАРДЫ ТАСЫМАЛДАУ ТӘРТІБІ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B8EDB923-7573-549D-FF57-FE6CC6CD67F6}"/>
              </a:ext>
            </a:extLst>
          </p:cNvPr>
          <p:cNvSpPr/>
          <p:nvPr/>
        </p:nvSpPr>
        <p:spPr>
          <a:xfrm>
            <a:off x="883904" y="1363407"/>
            <a:ext cx="10290025" cy="891516"/>
          </a:xfrm>
          <a:prstGeom prst="roundRect">
            <a:avLst>
              <a:gd fmla="val 5000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679" name="Овал 678"/>
          <p:cNvSpPr/>
          <p:nvPr/>
        </p:nvSpPr>
        <p:spPr>
          <a:xfrm>
            <a:off x="883905" y="1363407"/>
            <a:ext cx="891516" cy="89151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27" name="Прямоугольник: скругленные углы 21">
            <a:extLst>
              <a:ext uri="{FF2B5EF4-FFF2-40B4-BE49-F238E27FC236}">
                <a16:creationId xmlns:a16="http://schemas.microsoft.com/office/drawing/2014/main" id="{B8EDB923-7573-549D-FF57-FE6CC6CD67F6}"/>
              </a:ext>
            </a:extLst>
          </p:cNvPr>
          <p:cNvSpPr/>
          <p:nvPr/>
        </p:nvSpPr>
        <p:spPr>
          <a:xfrm>
            <a:off x="883904" y="5417247"/>
            <a:ext cx="10290025" cy="891516"/>
          </a:xfrm>
          <a:prstGeom prst="roundRect">
            <a:avLst>
              <a:gd fmla="val 5000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83905" y="5417247"/>
            <a:ext cx="891516" cy="89151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29" name="Прямоугольник: скругленные углы 21">
            <a:extLst>
              <a:ext uri="{FF2B5EF4-FFF2-40B4-BE49-F238E27FC236}">
                <a16:creationId xmlns:a16="http://schemas.microsoft.com/office/drawing/2014/main" id="{B8EDB923-7573-549D-FF57-FE6CC6CD67F6}"/>
              </a:ext>
            </a:extLst>
          </p:cNvPr>
          <p:cNvSpPr/>
          <p:nvPr/>
        </p:nvSpPr>
        <p:spPr>
          <a:xfrm>
            <a:off x="1700693" y="3390327"/>
            <a:ext cx="10290025" cy="891516"/>
          </a:xfrm>
          <a:prstGeom prst="roundRect">
            <a:avLst>
              <a:gd fmla="val 5000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700694" y="3390327"/>
            <a:ext cx="891516" cy="89151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1" name="Прямоугольник: скругленные углы 21">
            <a:extLst>
              <a:ext uri="{FF2B5EF4-FFF2-40B4-BE49-F238E27FC236}">
                <a16:creationId xmlns:a16="http://schemas.microsoft.com/office/drawing/2014/main" id="{B8EDB923-7573-549D-FF57-FE6CC6CD67F6}"/>
              </a:ext>
            </a:extLst>
          </p:cNvPr>
          <p:cNvSpPr/>
          <p:nvPr/>
        </p:nvSpPr>
        <p:spPr>
          <a:xfrm>
            <a:off x="1403490" y="2376867"/>
            <a:ext cx="10290025" cy="891516"/>
          </a:xfrm>
          <a:prstGeom prst="roundRect">
            <a:avLst>
              <a:gd fmla="val 5000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403491" y="2376867"/>
            <a:ext cx="891516" cy="89151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3" name="Прямоугольник: скругленные углы 21">
            <a:extLst>
              <a:ext uri="{FF2B5EF4-FFF2-40B4-BE49-F238E27FC236}">
                <a16:creationId xmlns:a16="http://schemas.microsoft.com/office/drawing/2014/main" id="{B8EDB923-7573-549D-FF57-FE6CC6CD67F6}"/>
              </a:ext>
            </a:extLst>
          </p:cNvPr>
          <p:cNvSpPr/>
          <p:nvPr/>
        </p:nvSpPr>
        <p:spPr>
          <a:xfrm>
            <a:off x="1403490" y="4403787"/>
            <a:ext cx="10290025" cy="891516"/>
          </a:xfrm>
          <a:prstGeom prst="roundRect">
            <a:avLst>
              <a:gd fmla="val 5000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1403491" y="4403787"/>
            <a:ext cx="891516" cy="89151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886675" y="1331593"/>
            <a:ext cx="9371675" cy="92333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Автобусты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күтіп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тұрған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балалар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үшін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бөлінетін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алаңдар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жолаушыларды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тұрақты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маршруттарының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аялдамаларынан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бөлек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абаттандырылған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жол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үстінде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орналаспауы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endParaRPr b="1" dirty="0" lang="ru-RU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669697" y="3337687"/>
            <a:ext cx="8727307" cy="92333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алаларды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сапар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маршруты,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қауіпсіздік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шаралары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мен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мінез-құлық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ережелері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жетекшінің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басқа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да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жауаптылардың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ұялы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телефон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нөмірлері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туралы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хабардар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ету</a:t>
            </a:r>
            <a:endParaRPr b="1" dirty="0" lang="ru-RU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929606" y="5399473"/>
            <a:ext cx="8259763" cy="92333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сағат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22.00-ден 06.00-ге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дейінгі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кезеңде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сондай-ақ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көру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мүмкіндігі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жеткіліксіз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жағдайларда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(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тұман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қар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жаңбыр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)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тасымалдауға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жол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берілмейді</a:t>
            </a:r>
            <a:endParaRPr b="1" dirty="0" lang="ru-RU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372494" y="4526379"/>
            <a:ext cx="7351258" cy="646331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кезінде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медициналық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қызметкердің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сүйемелдеуі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қамтамасыз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етіледі</a:t>
            </a:r>
            <a:endParaRPr dirty="0" lang="ru-RU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420371" y="2625180"/>
            <a:ext cx="7351258" cy="369332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Сапар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алдында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б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алаларды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тізім</a:t>
            </a:r>
            <a:r>
              <a:rPr b="1" dirty="0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бойынша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тексеру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;</a:t>
            </a:r>
            <a:endParaRPr dirty="0" lang="ru-RU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pic>
        <p:nvPicPr>
          <p:cNvPr descr="Доктор женский со сплошной заливкой" id="40" name="Рисунок 39">
            <a:extLst>
              <a:ext uri="{FF2B5EF4-FFF2-40B4-BE49-F238E27FC236}">
                <a16:creationId xmlns:a16="http://schemas.microsoft.com/office/drawing/2014/main" id="{C862E041-DD87-DBE3-76C1-8E46F2635285}"/>
              </a:ext>
            </a:extLst>
          </p:cNvPr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512145" y="4513672"/>
            <a:ext cx="671744" cy="671744"/>
          </a:xfrm>
          <a:prstGeom prst="rect">
            <a:avLst/>
          </a:prstGeom>
        </p:spPr>
      </p:pic>
      <p:pic>
        <p:nvPicPr>
          <p:cNvPr descr="Автобус со сплошной заливкой" id="41" name="Рисунок 40">
            <a:extLst>
              <a:ext uri="{FF2B5EF4-FFF2-40B4-BE49-F238E27FC236}">
                <a16:creationId xmlns:a16="http://schemas.microsoft.com/office/drawing/2014/main" id="{0D860F04-542B-997A-F462-F5D25D1C5C28}"/>
              </a:ext>
            </a:extLst>
          </p:cNvPr>
          <p:cNvPicPr>
            <a:picLocks noChangeAspect="1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000185" y="1478349"/>
            <a:ext cx="671744" cy="671744"/>
          </a:xfrm>
          <a:prstGeom prst="rect">
            <a:avLst/>
          </a:prstGeom>
        </p:spPr>
      </p:pic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C98833C5-37EA-66C8-3FEE-F77CE2267C29}"/>
              </a:ext>
            </a:extLst>
          </p:cNvPr>
          <p:cNvGrpSpPr/>
          <p:nvPr/>
        </p:nvGrpSpPr>
        <p:grpSpPr>
          <a:xfrm>
            <a:off x="899800" y="5640847"/>
            <a:ext cx="854598" cy="471658"/>
            <a:chOff x="1370099" y="4105337"/>
            <a:chExt cx="1342356" cy="740854"/>
          </a:xfrm>
        </p:grpSpPr>
        <p:pic>
          <p:nvPicPr>
            <p:cNvPr descr="Месяц со сплошной заливкой" id="43" name="Рисунок 42">
              <a:extLst>
                <a:ext uri="{FF2B5EF4-FFF2-40B4-BE49-F238E27FC236}">
                  <a16:creationId xmlns:a16="http://schemas.microsoft.com/office/drawing/2014/main" id="{85D67460-820C-C631-7956-2B29E1C655CA}"/>
                </a:ext>
              </a:extLst>
            </p:cNvPr>
            <p:cNvPicPr>
              <a:picLocks noChangeAspect="1"/>
            </p:cNvPicPr>
            <p:nvPr/>
          </p:nvPicPr>
          <p:blipFill>
            <a:blip cstate="print"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1370099" y="4105337"/>
              <a:ext cx="701218" cy="701218"/>
            </a:xfrm>
            <a:prstGeom prst="rect">
              <a:avLst/>
            </a:prstGeom>
          </p:spPr>
        </p:pic>
        <p:pic>
          <p:nvPicPr>
            <p:cNvPr descr="Туман со сплошной заливкой" id="44" name="Рисунок 43">
              <a:extLst>
                <a:ext uri="{FF2B5EF4-FFF2-40B4-BE49-F238E27FC236}">
                  <a16:creationId xmlns:a16="http://schemas.microsoft.com/office/drawing/2014/main" id="{DC5EC9A8-C7C7-7FCF-8051-8BA81D0483BC}"/>
                </a:ext>
              </a:extLst>
            </p:cNvPr>
            <p:cNvPicPr>
              <a:picLocks noChangeAspect="1"/>
            </p:cNvPicPr>
            <p:nvPr/>
          </p:nvPicPr>
          <p:blipFill>
            <a:blip cstate="print"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2011237" y="4144973"/>
              <a:ext cx="701218" cy="701218"/>
            </a:xfrm>
            <a:prstGeom prst="rect">
              <a:avLst/>
            </a:prstGeom>
          </p:spPr>
        </p:pic>
      </p:grpSp>
      <p:pic>
        <p:nvPicPr>
          <p:cNvPr descr="Папка-планшет с галочками со сплошной заливкой" id="3" name="Рисунок 2">
            <a:extLst>
              <a:ext uri="{FF2B5EF4-FFF2-40B4-BE49-F238E27FC236}">
                <a16:creationId xmlns:a16="http://schemas.microsoft.com/office/drawing/2014/main" id="{46AAB792-4A6A-9BD3-C103-6763D4003A44}"/>
              </a:ext>
            </a:extLst>
          </p:cNvPr>
          <p:cNvPicPr>
            <a:picLocks noChangeAspect="1"/>
          </p:cNvPicPr>
          <p:nvPr/>
        </p:nvPicPr>
        <p:blipFill>
          <a:blip cstate="print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1491113" y="2460732"/>
            <a:ext cx="690424" cy="690424"/>
          </a:xfrm>
          <a:prstGeom prst="rect">
            <a:avLst/>
          </a:prstGeom>
        </p:spPr>
      </p:pic>
      <p:pic>
        <p:nvPicPr>
          <p:cNvPr descr="Галочка на щите со сплошной заливкой" id="10" name="Рисунок 9">
            <a:extLst>
              <a:ext uri="{FF2B5EF4-FFF2-40B4-BE49-F238E27FC236}">
                <a16:creationId xmlns:a16="http://schemas.microsoft.com/office/drawing/2014/main" id="{E358E5A3-38F0-08C3-8678-D84546C9218D}"/>
              </a:ext>
            </a:extLst>
          </p:cNvPr>
          <p:cNvPicPr>
            <a:picLocks noChangeAspect="1"/>
          </p:cNvPicPr>
          <p:nvPr/>
        </p:nvPicPr>
        <p:blipFill>
          <a:blip cstate="print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1731969" y="3451908"/>
            <a:ext cx="789637" cy="78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24005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1712" y="102039"/>
            <a:ext cx="9866128" cy="830997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 algn="ctr" lvl="0">
              <a:defRPr/>
            </a:pPr>
            <a:r>
              <a:rPr altLang="ru-RU" b="1" dirty="0" lang="ru-RU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БАЛАЛАРДЫ ТАСЫМАЛДАУ КЕЗІНДЕ </a:t>
            </a:r>
            <a:r>
              <a:rPr altLang="ru-RU" b="1" dirty="0" lang="ru-RU" smtClean="0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ЖҮРГІЗУШІЛЕРГЕ </a:t>
            </a:r>
            <a:r>
              <a:rPr altLang="ru-RU" b="1" dirty="0" lang="ru-RU" sz="24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ҚОЙЫЛАТЫН ТАЛАПТАР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6963913" y="2415691"/>
            <a:ext cx="4963926" cy="587059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0" lIns="485209" numCol="1" rIns="99568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Жылдамдықты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60 км /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сағ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асырмау</a:t>
            </a:r>
            <a:r>
              <a:rPr dirty="0" lang="kk-KZ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ы</a:t>
            </a:r>
            <a:r>
              <a:rPr dirty="0" lang="en-GB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kk-KZ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тиіс;</a:t>
            </a:r>
            <a:endParaRPr dirty="0" lang="ru-RU" smtClean="0" sz="14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6670385" y="2415692"/>
            <a:ext cx="587057" cy="587057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6963913" y="3094233"/>
            <a:ext cx="4963926" cy="587059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1" lIns="485209" numCol="1" rIns="99568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Бекітілген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маршрутты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қатаң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сақтауға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міндетті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;</a:t>
            </a:r>
            <a:endParaRPr b="1" dirty="0" kern="1200" lang="ru-RU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6670385" y="3094234"/>
            <a:ext cx="587057" cy="587057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6963913" y="3775598"/>
            <a:ext cx="4963926" cy="587058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0" lIns="485209" numCol="1" rIns="99568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Салонда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балалардың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қол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жүгі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мен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жеке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заттарынан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басқа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артық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жүкті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тасымалдамауы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керек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;</a:t>
            </a:r>
            <a:endParaRPr dirty="0" kern="1200" lang="ru-RU" sz="14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670385" y="3775599"/>
            <a:ext cx="587057" cy="587057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6963913" y="4460042"/>
            <a:ext cx="4963926" cy="587058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0" lIns="485209" numCol="1" rIns="99568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Отырғызу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түсіру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сәттерін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қоса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алғанда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балалар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бар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кезде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автобустың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салонын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тастап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шықпауы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қажет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; </a:t>
            </a:r>
            <a:endParaRPr b="1" dirty="0" kern="1200" lang="ru-RU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6670386" y="4456962"/>
            <a:ext cx="587058" cy="587058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>
            <a:off x="7039339" y="5164809"/>
            <a:ext cx="4888500" cy="442471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0" lIns="485209" numCol="1" rIns="99568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dirty="0" err="1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Калоннадағы</a:t>
            </a:r>
            <a:r>
              <a:rPr dirty="0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өзге</a:t>
            </a:r>
            <a:r>
              <a:rPr dirty="0" lang="ru-RU" smtClean="0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көлікті</a:t>
            </a:r>
            <a:r>
              <a:rPr dirty="0" lang="ru-RU" sz="14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басып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озуға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тыйым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салынады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;</a:t>
            </a:r>
          </a:p>
        </p:txBody>
      </p:sp>
      <p:sp>
        <p:nvSpPr>
          <p:cNvPr id="48" name="Овал 47"/>
          <p:cNvSpPr/>
          <p:nvPr/>
        </p:nvSpPr>
        <p:spPr>
          <a:xfrm>
            <a:off x="6670385" y="5138327"/>
            <a:ext cx="587057" cy="587057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6963913" y="5816609"/>
            <a:ext cx="4963927" cy="846441"/>
          </a:xfrm>
          <a:custGeom>
            <a:avLst/>
            <a:gdLst>
              <a:gd fmla="*/ 0 w 5543292" name="connsiteX0"/>
              <a:gd fmla="*/ 0 h 702211" name="connsiteY0"/>
              <a:gd fmla="*/ 5192187 w 5543292" name="connsiteX1"/>
              <a:gd fmla="*/ 0 h 702211" name="connsiteY1"/>
              <a:gd fmla="*/ 5543292 w 5543292" name="connsiteX2"/>
              <a:gd fmla="*/ 351106 h 702211" name="connsiteY2"/>
              <a:gd fmla="*/ 5192187 w 5543292" name="connsiteX3"/>
              <a:gd fmla="*/ 702211 h 702211" name="connsiteY3"/>
              <a:gd fmla="*/ 0 w 5543292" name="connsiteX4"/>
              <a:gd fmla="*/ 702211 h 702211" name="connsiteY4"/>
              <a:gd fmla="*/ 0 w 5543292" name="connsiteX5"/>
              <a:gd fmla="*/ 0 h 702211" name="connsiteY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702211" w="5543292">
                <a:moveTo>
                  <a:pt x="5543292" y="702210"/>
                </a:moveTo>
                <a:lnTo>
                  <a:pt x="351105" y="702210"/>
                </a:lnTo>
                <a:lnTo>
                  <a:pt x="0" y="351105"/>
                </a:lnTo>
                <a:lnTo>
                  <a:pt x="351105" y="1"/>
                </a:lnTo>
                <a:lnTo>
                  <a:pt x="5543292" y="1"/>
                </a:lnTo>
                <a:lnTo>
                  <a:pt x="5543292" y="7022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3340" lIns="485209" numCol="1" rIns="99569" spcCol="1270" spcFirstLastPara="0" tIns="53341" vert="horz" wrap="square">
            <a:noAutofit/>
          </a:bodyPr>
          <a:lstStyle/>
          <a:p>
            <a:pPr defTabSz="6223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b="1" dirty="0" lang="ru-RU" smtClean="0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6670385" y="5816611"/>
            <a:ext cx="587057" cy="587057"/>
          </a:xfrm>
          <a:prstGeom prst="ellipse">
            <a:avLst/>
          </a:prstGeom>
          <a:solidFill>
            <a:srgbClr val="D49A0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pic>
        <p:nvPicPr>
          <p:cNvPr descr="Спидометр (низкая скорость) со сплошной заливкой" id="3" name="Рисунок 2">
            <a:extLst>
              <a:ext uri="{FF2B5EF4-FFF2-40B4-BE49-F238E27FC236}">
                <a16:creationId xmlns:a16="http://schemas.microsoft.com/office/drawing/2014/main" id="{9637CE74-8DEE-1423-4514-EADF5095A7AF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23555" y="2413079"/>
            <a:ext cx="474364" cy="474364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Ключ со сплошной заливкой" id="10" name="Рисунок 9">
            <a:extLst>
              <a:ext uri="{FF2B5EF4-FFF2-40B4-BE49-F238E27FC236}">
                <a16:creationId xmlns:a16="http://schemas.microsoft.com/office/drawing/2014/main" id="{C75E312E-87AA-DB0C-0636-92B7E4F71BAA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727801" y="5873938"/>
            <a:ext cx="474364" cy="474364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Автобус со сплошной заливкой" id="12" name="Рисунок 11">
            <a:extLst>
              <a:ext uri="{FF2B5EF4-FFF2-40B4-BE49-F238E27FC236}">
                <a16:creationId xmlns:a16="http://schemas.microsoft.com/office/drawing/2014/main" id="{73563629-D002-31FC-EE76-BA081145E5EE}"/>
              </a:ext>
            </a:extLst>
          </p:cNvPr>
          <p:cNvPicPr>
            <a:picLocks noChangeAspect="1"/>
          </p:cNvPicPr>
          <p:nvPr/>
        </p:nvPicPr>
        <p:blipFill>
          <a:blip cstate="print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735362" y="4514063"/>
            <a:ext cx="464078" cy="464078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Сумка со сплошной заливкой" id="14" name="Рисунок 13">
            <a:extLst>
              <a:ext uri="{FF2B5EF4-FFF2-40B4-BE49-F238E27FC236}">
                <a16:creationId xmlns:a16="http://schemas.microsoft.com/office/drawing/2014/main" id="{7E472984-81F7-517D-BA69-BE8695FF03F5}"/>
              </a:ext>
            </a:extLst>
          </p:cNvPr>
          <p:cNvPicPr>
            <a:picLocks noChangeAspect="1"/>
          </p:cNvPicPr>
          <p:nvPr/>
        </p:nvPicPr>
        <p:blipFill>
          <a:blip cstate="print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727801" y="3832708"/>
            <a:ext cx="474364" cy="474364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descr="Маршрут между двумя штырьками со сплошной заливкой" id="16" name="Рисунок 15">
            <a:extLst>
              <a:ext uri="{FF2B5EF4-FFF2-40B4-BE49-F238E27FC236}">
                <a16:creationId xmlns:a16="http://schemas.microsoft.com/office/drawing/2014/main" id="{6E1977F0-E979-2B7B-86BC-8397929231A1}"/>
              </a:ext>
            </a:extLst>
          </p:cNvPr>
          <p:cNvPicPr>
            <a:picLocks noChangeAspect="1"/>
          </p:cNvPicPr>
          <p:nvPr/>
        </p:nvPicPr>
        <p:blipFill>
          <a:blip cstate="print"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6728461" y="3152463"/>
            <a:ext cx="474364" cy="474364"/>
          </a:xfrm>
          <a:prstGeom prst="rect">
            <a:avLst/>
          </a:prstGeom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C33DD30D-1ACE-58AD-CC8F-07AE438F380F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b="114" l="140" r="96" t="123"/>
          <a:stretch/>
        </p:blipFill>
        <p:spPr>
          <a:xfrm>
            <a:off x="6731903" y="5201382"/>
            <a:ext cx="464039" cy="464039"/>
          </a:xfrm>
          <a:prstGeom prst="ellipse">
            <a:avLst/>
          </a:prstGeom>
        </p:spPr>
      </p:pic>
      <p:cxnSp>
        <p:nvCxnSpPr>
          <p:cNvPr id="27" name="Соединительная линия уступом 26"/>
          <p:cNvCxnSpPr>
            <a:stCxn id="2" idx="1"/>
            <a:endCxn id="41" idx="2"/>
          </p:cNvCxnSpPr>
          <p:nvPr/>
        </p:nvCxnSpPr>
        <p:spPr>
          <a:xfrm flipV="1" rot="10800000">
            <a:off x="560597" y="1685126"/>
            <a:ext cx="131819" cy="4119449"/>
          </a:xfrm>
          <a:prstGeom prst="bentConnector3">
            <a:avLst>
              <a:gd fmla="val 273420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2" idx="1"/>
            <a:endCxn id="38" idx="2"/>
          </p:cNvCxnSpPr>
          <p:nvPr/>
        </p:nvCxnSpPr>
        <p:spPr>
          <a:xfrm flipV="1" rot="10800000">
            <a:off x="560597" y="1685127"/>
            <a:ext cx="131819" cy="3180712"/>
          </a:xfrm>
          <a:prstGeom prst="bentConnector3">
            <a:avLst>
              <a:gd fmla="val 273420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2" idx="1"/>
            <a:endCxn id="37" idx="2"/>
          </p:cNvCxnSpPr>
          <p:nvPr/>
        </p:nvCxnSpPr>
        <p:spPr>
          <a:xfrm flipV="1" rot="10800000">
            <a:off x="560597" y="1685126"/>
            <a:ext cx="131819" cy="2241975"/>
          </a:xfrm>
          <a:prstGeom prst="bentConnector3">
            <a:avLst>
              <a:gd fmla="val 273420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2" idx="1"/>
            <a:endCxn id="35" idx="2"/>
          </p:cNvCxnSpPr>
          <p:nvPr/>
        </p:nvCxnSpPr>
        <p:spPr>
          <a:xfrm flipV="1" rot="10800000">
            <a:off x="560597" y="1685127"/>
            <a:ext cx="131819" cy="1303238"/>
          </a:xfrm>
          <a:prstGeom prst="bentConnector3">
            <a:avLst>
              <a:gd fmla="val 273420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560596" y="2709221"/>
            <a:ext cx="558288" cy="558288"/>
          </a:xfrm>
          <a:prstGeom prst="ellipse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kk-KZ" sz="2400">
                <a:solidFill>
                  <a:schemeClr val="bg1"/>
                </a:solidFill>
              </a:rPr>
              <a:t>1</a:t>
            </a:r>
            <a:endParaRPr b="1" dirty="0" lang="ru-RU" sz="2400">
              <a:solidFill>
                <a:schemeClr val="bg1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60596" y="3647958"/>
            <a:ext cx="558288" cy="558288"/>
          </a:xfrm>
          <a:prstGeom prst="ellipse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kk-KZ" sz="2400">
                <a:solidFill>
                  <a:schemeClr val="bg1"/>
                </a:solidFill>
              </a:rPr>
              <a:t>2</a:t>
            </a:r>
            <a:endParaRPr b="1" dirty="0" lang="ru-RU" sz="2400">
              <a:solidFill>
                <a:schemeClr val="bg1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560596" y="4586695"/>
            <a:ext cx="558288" cy="558288"/>
          </a:xfrm>
          <a:prstGeom prst="ellipse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kk-KZ" sz="2400">
                <a:solidFill>
                  <a:schemeClr val="bg1"/>
                </a:solidFill>
              </a:rPr>
              <a:t>3</a:t>
            </a:r>
            <a:endParaRPr b="1" dirty="0" lang="ru-RU" sz="2400">
              <a:solidFill>
                <a:schemeClr val="bg1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60596" y="5525432"/>
            <a:ext cx="558288" cy="558288"/>
          </a:xfrm>
          <a:prstGeom prst="ellipse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kk-KZ" sz="2400">
                <a:solidFill>
                  <a:schemeClr val="bg1"/>
                </a:solidFill>
              </a:rPr>
              <a:t>4</a:t>
            </a:r>
            <a:endParaRPr b="1" dirty="0" lang="ru-RU" sz="2400">
              <a:solidFill>
                <a:schemeClr val="bg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253760" y="2619033"/>
            <a:ext cx="4642941" cy="738664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just"/>
            <a:r>
              <a:rPr b="1" dirty="0" lang="kk-KZ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кемінде 25 жастағы</a:t>
            </a:r>
            <a:r>
              <a:rPr dirty="0" lang="kk-KZ" sz="1400">
                <a:latin charset="0" panose="02040503050406030204" pitchFamily="18" typeface="Cambria Math"/>
                <a:ea charset="0" panose="02040503050406030204" pitchFamily="18" typeface="Cambria Math"/>
              </a:rPr>
              <a:t>, тиісті санаттағы жүргізуші куәлігі және жүргізуші ретінде кемінде бес жыл жұмыс өтілі </a:t>
            </a:r>
            <a:r>
              <a:rPr dirty="0" lang="kk-KZ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бар тұлғаға;</a:t>
            </a:r>
            <a:endParaRPr dirty="0" lang="ru-RU" sz="14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2415" y="1269628"/>
            <a:ext cx="4233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1" dirty="0" err="1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b="1" dirty="0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тасымалдауға</a:t>
            </a:r>
            <a:r>
              <a:rPr b="1" dirty="0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рұқсат</a:t>
            </a:r>
            <a:r>
              <a:rPr b="1" dirty="0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етіледі</a:t>
            </a:r>
            <a:r>
              <a:rPr b="1" dirty="0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:</a:t>
            </a:r>
            <a:endParaRPr b="1" dirty="0" lang="ru-RU" sz="24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549877" y="1451558"/>
            <a:ext cx="42332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1" dirty="0" err="1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Жүргізуші</a:t>
            </a:r>
            <a:r>
              <a:rPr b="1" dirty="0" lang="ru-RU" smtClean="0" sz="2400">
                <a:latin charset="0" panose="02040503050406030204" pitchFamily="18" typeface="Cambria Math"/>
                <a:ea charset="0" panose="02040503050406030204" pitchFamily="18" typeface="Cambria Math"/>
              </a:rPr>
              <a:t>:</a:t>
            </a:r>
            <a:endParaRPr b="1" dirty="0" lang="ru-RU" sz="24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cxnSp>
        <p:nvCxnSpPr>
          <p:cNvPr id="57" name="Соединительная линия уступом 56"/>
          <p:cNvCxnSpPr>
            <a:stCxn id="56" idx="1"/>
            <a:endCxn id="33" idx="2"/>
          </p:cNvCxnSpPr>
          <p:nvPr/>
        </p:nvCxnSpPr>
        <p:spPr>
          <a:xfrm flipH="1" flipV="1" rot="10800000">
            <a:off x="6549877" y="1682391"/>
            <a:ext cx="120508" cy="1026830"/>
          </a:xfrm>
          <a:prstGeom prst="bentConnector3">
            <a:avLst>
              <a:gd fmla="val -189697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Соединительная линия уступом 57"/>
          <p:cNvCxnSpPr>
            <a:stCxn id="56" idx="1"/>
            <a:endCxn id="39" idx="2"/>
          </p:cNvCxnSpPr>
          <p:nvPr/>
        </p:nvCxnSpPr>
        <p:spPr>
          <a:xfrm flipH="1" flipV="1" rot="10800000">
            <a:off x="6549877" y="1682391"/>
            <a:ext cx="120508" cy="1705372"/>
          </a:xfrm>
          <a:prstGeom prst="bentConnector3">
            <a:avLst>
              <a:gd fmla="val -189697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Соединительная линия уступом 58"/>
          <p:cNvCxnSpPr>
            <a:stCxn id="56" idx="1"/>
            <a:endCxn id="42" idx="2"/>
          </p:cNvCxnSpPr>
          <p:nvPr/>
        </p:nvCxnSpPr>
        <p:spPr>
          <a:xfrm flipH="1" flipV="1" rot="10800000">
            <a:off x="6549877" y="1682390"/>
            <a:ext cx="120508" cy="2386737"/>
          </a:xfrm>
          <a:prstGeom prst="bentConnector3">
            <a:avLst>
              <a:gd fmla="val -189697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Соединительная линия уступом 61"/>
          <p:cNvCxnSpPr>
            <a:stCxn id="56" idx="1"/>
            <a:endCxn id="46" idx="2"/>
          </p:cNvCxnSpPr>
          <p:nvPr/>
        </p:nvCxnSpPr>
        <p:spPr>
          <a:xfrm flipH="1" flipV="1" rot="10800000">
            <a:off x="6549876" y="1682391"/>
            <a:ext cx="120509" cy="3068100"/>
          </a:xfrm>
          <a:prstGeom prst="bentConnector3">
            <a:avLst>
              <a:gd fmla="val -189695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оединительная линия уступом 64"/>
          <p:cNvCxnSpPr>
            <a:stCxn id="56" idx="1"/>
            <a:endCxn id="48" idx="2"/>
          </p:cNvCxnSpPr>
          <p:nvPr/>
        </p:nvCxnSpPr>
        <p:spPr>
          <a:xfrm flipH="1" flipV="1" rot="10800000">
            <a:off x="6549877" y="1682390"/>
            <a:ext cx="120508" cy="3749465"/>
          </a:xfrm>
          <a:prstGeom prst="bentConnector3">
            <a:avLst>
              <a:gd fmla="val -189697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Соединительная линия уступом 67"/>
          <p:cNvCxnSpPr>
            <a:stCxn id="56" idx="1"/>
            <a:endCxn id="50" idx="2"/>
          </p:cNvCxnSpPr>
          <p:nvPr/>
        </p:nvCxnSpPr>
        <p:spPr>
          <a:xfrm flipH="1" flipV="1" rot="10800000">
            <a:off x="6549877" y="1682390"/>
            <a:ext cx="120508" cy="4427749"/>
          </a:xfrm>
          <a:prstGeom prst="bentConnector3">
            <a:avLst>
              <a:gd fmla="val -189697" name="adj1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253760" y="4496506"/>
            <a:ext cx="4704080" cy="738664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соңғы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жыл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ішінде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еңбек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тәртібін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Жол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қозғалысы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ережелерін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өрескел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бұзбаған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kk-KZ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жүргізушіге; </a:t>
            </a:r>
            <a:endParaRPr dirty="0" lang="ru-RU" sz="1400">
              <a:latin charset="0" panose="02040503050406030204" pitchFamily="18" typeface="Cambria Math"/>
              <a:ea charset="0" panose="02040503050406030204" pitchFamily="18" typeface="Cambria Math"/>
            </a:endParaRPr>
          </a:p>
          <a:p>
            <a:endParaRPr b="1" dirty="0" lang="ru-RU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261838" y="5339427"/>
            <a:ext cx="4704080" cy="1169551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just"/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сыйымдылығы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41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орыннан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асатын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автобустармен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сондай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ақ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кез-келген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қалааралық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тасымалдауға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автобустарда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кемінде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бес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жыл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жұмыс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өтілі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бар </a:t>
            </a:r>
            <a:r>
              <a:rPr dirty="0" err="1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жүргізушілерге</a:t>
            </a:r>
            <a:r>
              <a:rPr dirty="0" lang="ru-RU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.</a:t>
            </a:r>
          </a:p>
          <a:p>
            <a:pPr algn="just"/>
            <a:endParaRPr dirty="0" lang="ru-RU" sz="14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58738" y="3571098"/>
            <a:ext cx="4704080" cy="52322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автобус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жүргізушісі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ретінде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соңғы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үш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жылдан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кем </a:t>
            </a:r>
            <a:r>
              <a:rPr dirty="0" err="1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емес</a:t>
            </a:r>
            <a:r>
              <a:rPr dirty="0" lang="ru-RU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үздіксіз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жұмыс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өтілі</a:t>
            </a:r>
            <a:r>
              <a:rPr b="1" dirty="0" lang="ru-RU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бар </a:t>
            </a:r>
            <a:r>
              <a:rPr b="1" dirty="0" err="1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тұлғаға</a:t>
            </a:r>
            <a:r>
              <a:rPr b="1" dirty="0" lang="ru-RU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;</a:t>
            </a:r>
            <a:endParaRPr b="1" dirty="0" lang="ru-RU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398341" y="5843411"/>
            <a:ext cx="4529498" cy="62069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-12696" compatLnSpc="1" lIns="0" numCol="1" rIns="0" tIns="-12696" vert="horz" wrap="square">
            <a:prstTxWarp prst="textNoShape">
              <a:avLst/>
            </a:prstTxWarp>
            <a:spAutoFit/>
          </a:bodyPr>
          <a:lstStyle/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err="1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Автобустың</a:t>
            </a:r>
            <a:r>
              <a:rPr altLang="en-US" dirty="0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dirty="0" err="1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өздігінен</a:t>
            </a:r>
            <a:r>
              <a:rPr altLang="en-US" dirty="0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dirty="0" err="1" lang="en-US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қозғалуы</a:t>
            </a:r>
            <a:r>
              <a:rPr altLang="en-US" dirty="0" lang="kk-KZ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ның</a:t>
            </a:r>
            <a:r>
              <a:rPr altLang="en-US" dirty="0" lang="en-US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dirty="0" err="1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немесе</a:t>
            </a:r>
            <a:r>
              <a:rPr altLang="en-US" dirty="0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dirty="0" lang="kk-KZ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басқа адамның көлікті </a:t>
            </a:r>
            <a:r>
              <a:rPr altLang="en-US" dirty="0" err="1" lang="en-US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пайдалан</a:t>
            </a:r>
            <a:r>
              <a:rPr altLang="en-US" dirty="0" lang="kk-KZ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уының алдын алмай</a:t>
            </a:r>
            <a:r>
              <a:rPr altLang="en-US" dirty="0" lang="en-US" smtClean="0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dirty="0" lang="kk-KZ" sz="1400">
                <a:latin charset="0" panose="02040503050406030204" pitchFamily="18" typeface="Cambria Math"/>
                <a:ea charset="0" panose="02040503050406030204" pitchFamily="18" typeface="Cambria Math"/>
              </a:rPr>
              <a:t>өз </a:t>
            </a:r>
            <a:r>
              <a:rPr altLang="en-US" dirty="0" err="1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орнын</a:t>
            </a:r>
            <a:r>
              <a:rPr altLang="en-US" dirty="0" lang="en-US" sz="14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b="1" dirty="0" lang="kk-KZ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тастамауы </a:t>
            </a:r>
            <a:r>
              <a:rPr altLang="en-US" b="1" dirty="0" err="1" lang="en-US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немесе</a:t>
            </a:r>
            <a:r>
              <a:rPr altLang="en-US" b="1" dirty="0" lang="en-US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b="1" dirty="0" err="1" lang="en-US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автобустан</a:t>
            </a:r>
            <a:r>
              <a:rPr altLang="en-US" b="1" dirty="0" lang="en-US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altLang="en-US" b="1" dirty="0" err="1" lang="en-US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шықпа</a:t>
            </a:r>
            <a:r>
              <a:rPr altLang="en-US" b="1" dirty="0" lang="kk-KZ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уы тиіс.</a:t>
            </a:r>
            <a:r>
              <a:rPr altLang="en-US" b="1" dirty="0" lang="en-US" smtClean="0" sz="14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endParaRPr altLang="en-US" b="1" dirty="0" lang="en-US" sz="14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1258483045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1712" y="225150"/>
            <a:ext cx="9524284" cy="584775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 lvl="0">
              <a:defRPr/>
            </a:pPr>
            <a:r>
              <a:rPr altLang="ru-RU" b="1" dirty="0" lang="ru-RU" smtClean="0" sz="32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БАЛАЛАРДЫ ТАСЫМАЛДАУ ТӘРТІБІ </a:t>
            </a:r>
            <a:endParaRPr altLang="ru-RU" b="1" dirty="0" lang="ru-RU" sz="3200">
              <a:solidFill>
                <a:schemeClr val="bg1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8541" y="2369754"/>
            <a:ext cx="22133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Сапардың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ұзақтығы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4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сағаттан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аспауы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endParaRPr dirty="0" lang="ru-RU" smtClean="0" sz="16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86997" y="2369754"/>
            <a:ext cx="30180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Тасымалданатын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балалардың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жасы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жеті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жастан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кем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болмауы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endParaRPr dirty="0" lang="ru-RU" sz="16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83729" y="2369754"/>
            <a:ext cx="2609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Автобустарда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алдыңғы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артқы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жағында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«</a:t>
            </a:r>
            <a:r>
              <a:rPr b="1" dirty="0" err="1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Балалар</a:t>
            </a:r>
            <a:r>
              <a:rPr b="1" dirty="0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»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белгісі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орнатылуы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керек</a:t>
            </a:r>
            <a:endParaRPr dirty="0" lang="ru-RU" sz="16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4854" y="4640165"/>
            <a:ext cx="37807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12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жасқа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дейінгі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балалар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тек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арнайы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ұстау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құрылғылары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немесе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баланы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қауіпсіздік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белдіктерімен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бекітуге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мүмкіндік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беретін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басқа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құралдар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пайдаланыла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отырып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тасымалдануы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endParaRPr dirty="0" lang="ru-RU" smtClean="0" sz="16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86997" y="4763275"/>
            <a:ext cx="3147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Жолаушылардың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жалпы</a:t>
            </a:r>
            <a:r>
              <a:rPr dirty="0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саны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отыруға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арналған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орындар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санынан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аспаууы</a:t>
            </a:r>
            <a:r>
              <a:rPr b="1" dirty="0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тиіс</a:t>
            </a:r>
            <a:endParaRPr b="1" dirty="0" lang="ru-RU" sz="1600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80955" y="4640165"/>
            <a:ext cx="35916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отырғызу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түсіру</a:t>
            </a:r>
            <a:r>
              <a:rPr b="1" dirty="0" lang="ru-RU" sz="160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орындарын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білім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беру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ұйымы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жергілікті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билікпен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бірлесіп</a:t>
            </a:r>
            <a:r>
              <a:rPr dirty="0" lang="ru-RU" sz="160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latin charset="0" panose="02040503050406030204" pitchFamily="18" typeface="Cambria Math"/>
                <a:ea charset="0" panose="02040503050406030204" pitchFamily="18" typeface="Cambria Math"/>
              </a:rPr>
              <a:t>айқындайды</a:t>
            </a:r>
            <a:endParaRPr dirty="0" lang="ru-RU" smtClean="0" sz="1600"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BEE7364-D2FB-DE7A-61F4-CC24B157BE93}"/>
              </a:ext>
            </a:extLst>
          </p:cNvPr>
          <p:cNvPicPr>
            <a:picLocks noChangeArrowheads="1" noChangeAspect="1"/>
          </p:cNvPicPr>
          <p:nvPr/>
        </p:nvPicPr>
        <p:blipFill>
          <a:blip cstate="print"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b="92358" l="10000" r="90000" t="5755">
                        <a14:foregroundMark x1="37805" x2="37805" y1="14623" y2="14623"/>
                        <a14:foregroundMark x1="21098" x2="21098" y1="51226" y2="51226"/>
                        <a14:foregroundMark x1="36707" x2="36707" y1="5755" y2="5755"/>
                        <a14:foregroundMark x1="77439" x2="77439" y1="92358" y2="923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026" y="3710832"/>
            <a:ext cx="659943" cy="85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Часы со сплошной заливкой" id="16" name="Рисунок 15">
            <a:extLst>
              <a:ext uri="{FF2B5EF4-FFF2-40B4-BE49-F238E27FC236}">
                <a16:creationId xmlns:a16="http://schemas.microsoft.com/office/drawing/2014/main" id="{E796D3E4-11F0-266F-32DA-AF8594FA3DE6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862881" y="1441904"/>
            <a:ext cx="914400" cy="914400"/>
          </a:xfrm>
          <a:prstGeom prst="rect">
            <a:avLst/>
          </a:prstGeom>
        </p:spPr>
      </p:pic>
      <p:pic>
        <p:nvPicPr>
          <p:cNvPr descr="Дети со сплошной заливкой" id="17" name="Рисунок 16">
            <a:extLst>
              <a:ext uri="{FF2B5EF4-FFF2-40B4-BE49-F238E27FC236}">
                <a16:creationId xmlns:a16="http://schemas.microsoft.com/office/drawing/2014/main" id="{E6C78509-3833-5070-1B97-02827CEA5F79}"/>
              </a:ext>
            </a:extLst>
          </p:cNvPr>
          <p:cNvPicPr>
            <a:picLocks noChangeAspect="1"/>
          </p:cNvPicPr>
          <p:nvPr/>
        </p:nvPicPr>
        <p:blipFill>
          <a:blip cstate="print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638798" y="1513679"/>
            <a:ext cx="914400" cy="914400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992639B6-4364-3028-FD1C-5E1F790F60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16794" y="1765342"/>
            <a:ext cx="1343422" cy="556261"/>
          </a:xfrm>
          <a:prstGeom prst="rect">
            <a:avLst/>
          </a:prstGeom>
        </p:spPr>
      </p:pic>
      <p:pic>
        <p:nvPicPr>
          <p:cNvPr descr="Автобус со сплошной заливкой" id="22" name="Рисунок 21">
            <a:extLst>
              <a:ext uri="{FF2B5EF4-FFF2-40B4-BE49-F238E27FC236}">
                <a16:creationId xmlns:a16="http://schemas.microsoft.com/office/drawing/2014/main" id="{8C0986C6-5271-D9E8-F1FB-5836A30A4767}"/>
              </a:ext>
            </a:extLst>
          </p:cNvPr>
          <p:cNvPicPr>
            <a:picLocks noChangeAspect="1"/>
          </p:cNvPicPr>
          <p:nvPr/>
        </p:nvPicPr>
        <p:blipFill>
          <a:blip cstate="print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9419561" y="3710832"/>
            <a:ext cx="914400" cy="9144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A3C2C08-3DB8-3656-531E-7582ACBE1C1C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srgbClr val="FFC000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b="99219" l="10000" r="90000" t="977">
                        <a14:foregroundMark x1="49111" x2="49111" y1="10547" y2="31055"/>
                        <a14:foregroundMark x1="45444" x2="41333" y1="36328" y2="38281"/>
                        <a14:foregroundMark x1="46000" x2="46111" y1="32813" y2="42773"/>
                        <a14:foregroundMark x1="45667" x2="53667" y1="5664" y2="7422"/>
                        <a14:foregroundMark x1="53667" x2="60222" y1="7422" y2="6250"/>
                        <a14:foregroundMark x1="60222" x2="60444" y1="6250" y2="6250"/>
                        <a14:foregroundMark x1="49667" x2="49667" y1="977" y2="977"/>
                        <a14:foregroundMark x1="39444" x2="58778" y1="91992" y2="92383"/>
                        <a14:foregroundMark x1="58778" x2="62000" y1="92383" y2="91406"/>
                        <a14:foregroundMark x1="57222" x2="57222" y1="98828" y2="98828"/>
                        <a14:foregroundMark x1="42556" x2="42556" y1="99219" y2="99219"/>
                        <a14:backgroundMark x1="58444" x2="57667" y1="13281" y2="19727"/>
                        <a14:backgroundMark x1="52222" x2="52222" y1="74219" y2="7421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17302" y="3657250"/>
            <a:ext cx="1668349" cy="94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587309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" y="1734532"/>
            <a:ext cx="7305772" cy="4204355"/>
            <a:chOff x="1" y="1734532"/>
            <a:chExt cx="7305772" cy="4204355"/>
          </a:xfrm>
          <a:solidFill>
            <a:schemeClr val="bg1"/>
          </a:solidFill>
          <a:effectLst>
            <a:outerShdw algn="l" blurRad="50800" dist="38100" rotWithShape="0">
              <a:prstClr val="black">
                <a:alpha val="40000"/>
              </a:prstClr>
            </a:outerShdw>
          </a:effectLst>
        </p:grpSpPr>
        <p:sp>
          <p:nvSpPr>
            <p:cNvPr id="17" name="Прямоугольник 16"/>
            <p:cNvSpPr/>
            <p:nvPr/>
          </p:nvSpPr>
          <p:spPr>
            <a:xfrm>
              <a:off x="1" y="1734532"/>
              <a:ext cx="2061712" cy="42043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ru-RU"/>
            </a:p>
          </p:txBody>
        </p:sp>
        <p:sp>
          <p:nvSpPr>
            <p:cNvPr id="16" name="Блок-схема: задержка 15"/>
            <p:cNvSpPr/>
            <p:nvPr/>
          </p:nvSpPr>
          <p:spPr>
            <a:xfrm>
              <a:off x="2061712" y="1734532"/>
              <a:ext cx="5244061" cy="4204355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ru-RU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ACDC7D-B1B9-FB07-6178-E6918818879F}"/>
              </a:ext>
            </a:extLst>
          </p:cNvPr>
          <p:cNvSpPr/>
          <p:nvPr/>
        </p:nvSpPr>
        <p:spPr>
          <a:xfrm>
            <a:off x="1886675" y="65338"/>
            <a:ext cx="10305328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FC83A3-0AD0-D8B7-0E1D-CBA679EC0EDF}"/>
              </a:ext>
            </a:extLst>
          </p:cNvPr>
          <p:cNvSpPr/>
          <p:nvPr/>
        </p:nvSpPr>
        <p:spPr>
          <a:xfrm>
            <a:off x="0" y="67098"/>
            <a:ext cx="833376" cy="923327"/>
          </a:xfrm>
          <a:prstGeom prst="rect">
            <a:avLst/>
          </a:prstGeom>
          <a:solidFill>
            <a:srgbClr val="2A3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ru-RU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5pPr>
            <a:lvl6pPr algn="l" defTabSz="914400" eaLnBrk="1" hangingPunct="1" latinLnBrk="0" marL="22860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6pPr>
            <a:lvl7pPr algn="l" defTabSz="914400" eaLnBrk="1" hangingPunct="1" latinLnBrk="0" marL="27432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7pPr>
            <a:lvl8pPr algn="l" defTabSz="914400" eaLnBrk="1" hangingPunct="1" latinLnBrk="0" marL="32004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8pPr>
            <a:lvl9pPr algn="l" defTabSz="914400" eaLnBrk="1" hangingPunct="1" latinLnBrk="0" marL="3657600" rtl="0">
              <a:defRPr kern="1200" sz="1400">
                <a:solidFill>
                  <a:schemeClr val="lt1"/>
                </a:solidFill>
                <a:latin typeface="+mn-lt"/>
                <a:ea typeface="+mn-ea"/>
                <a:cs typeface="+mn-cs"/>
                <a:sym charset="0" panose="020B0604020202020204" pitchFamily="34" typeface="Arial"/>
              </a:defRPr>
            </a:lvl9pPr>
          </a:lstStyle>
          <a:p>
            <a:pPr algn="ctr" defTabSz="914423">
              <a:defRPr/>
            </a:pPr>
            <a:endParaRPr dirty="0" lang="ru-RU" sz="1401">
              <a:solidFill>
                <a:prstClr val="white"/>
              </a:solidFill>
              <a:latin panose="020F0502020204030204"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C4323-60C9-535A-0F59-4083423E1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1" l="75" r="75" t="38"/>
          <a:stretch/>
        </p:blipFill>
        <p:spPr>
          <a:xfrm>
            <a:off x="883904" y="65338"/>
            <a:ext cx="951068" cy="9367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1712" y="225150"/>
            <a:ext cx="9524284" cy="584775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/>
          <a:p>
            <a:pPr>
              <a:defRPr/>
            </a:pPr>
            <a:r>
              <a:rPr b="1" dirty="0" lang="kk-KZ" sz="3200">
                <a:solidFill>
                  <a:schemeClr val="bg1"/>
                </a:solidFill>
                <a:latin charset="0" panose="02040503050406030204" pitchFamily="18" typeface="Cambria Math"/>
                <a:ea charset="0" panose="02040503050406030204" pitchFamily="18" typeface="Cambria Math"/>
                <a:cs charset="0" panose="020B0604020202020204" pitchFamily="34" typeface="Arial"/>
              </a:rPr>
              <a:t>ҰЙЫМДАСТЫРУ ІС-ШАРАЛАРЫ</a:t>
            </a:r>
            <a:endParaRPr b="1" dirty="0" lang="en-US" sz="3200">
              <a:solidFill>
                <a:schemeClr val="bg1"/>
              </a:solidFill>
              <a:latin charset="0" panose="02040503050406030204" pitchFamily="18" typeface="Cambria Math"/>
              <a:ea charset="0" panose="02040503050406030204" pitchFamily="18" typeface="Cambria Math"/>
              <a:cs charset="0" panose="020B0604020202020204" pitchFamily="34"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7D6B6-294F-4ED6-99C7-2F32093CF129}"/>
              </a:ext>
            </a:extLst>
          </p:cNvPr>
          <p:cNvSpPr/>
          <p:nvPr/>
        </p:nvSpPr>
        <p:spPr>
          <a:xfrm>
            <a:off x="1370099" y="78150"/>
            <a:ext cx="9729702" cy="3954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bIns="34290" lIns="68580" rIns="68580" tIns="34290"/>
          <a:lstStyle/>
          <a:p>
            <a:pPr algn="ctr" defTabSz="684935">
              <a:buClr>
                <a:srgbClr val="0070CE"/>
              </a:buClr>
              <a:buSzPct val="100000"/>
              <a:defRPr/>
            </a:pPr>
            <a:endParaRPr altLang="ru-RU" b="1" cap="small" dirty="0" lang="en-US" sz="1801">
              <a:solidFill>
                <a:srgbClr val="002060"/>
              </a:solidFill>
              <a:latin charset="0" panose="020B0604020202020204" pitchFamily="34" typeface="Arial"/>
              <a:ea charset="0" panose="020B0604030504040204" pitchFamily="34" typeface="Tahoma"/>
              <a:cs charset="0" panose="020B0604020202020204" pitchFamily="34"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05213" y="2386985"/>
            <a:ext cx="4063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Автобустың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жарамдылығы</a:t>
            </a:r>
            <a:r>
              <a:rPr b="1"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үшін</a:t>
            </a:r>
            <a:r>
              <a:rPr b="1"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299288" y="4497999"/>
            <a:ext cx="3352522" cy="860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қызмет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көрсетушінің</a:t>
            </a:r>
            <a:r>
              <a:rPr dirty="0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автобусына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– </a:t>
            </a:r>
            <a:r>
              <a:rPr dirty="0" err="1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қызмет</a:t>
            </a:r>
            <a:r>
              <a:rPr dirty="0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жеткізушісі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жауапты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endParaRPr dirty="0" lang="ru-RU" sz="16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10881" y="3328298"/>
            <a:ext cx="3275116" cy="860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dirty="0" err="1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мектеп</a:t>
            </a:r>
            <a:r>
              <a:rPr dirty="0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автобусына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- </a:t>
            </a:r>
            <a:r>
              <a:rPr dirty="0" err="1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білім</a:t>
            </a:r>
            <a:r>
              <a:rPr dirty="0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беру </a:t>
            </a:r>
            <a:r>
              <a:rPr dirty="0" err="1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ұйымының</a:t>
            </a:r>
            <a:r>
              <a:rPr dirty="0" lang="ru-RU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басшысы</a:t>
            </a:r>
            <a:r>
              <a:rPr dirty="0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 sz="1600">
                <a:solidFill>
                  <a:schemeClr val="tx1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жауапты</a:t>
            </a:r>
            <a:endParaRPr dirty="0" lang="ru-RU" sz="1600">
              <a:solidFill>
                <a:schemeClr val="tx1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3067" y="1831022"/>
            <a:ext cx="56929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Қызмет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ұсынушыға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қойылатын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талаптар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туралы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шешімді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құжаттау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еріп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жүретін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адамдарды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айқындау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нұсқама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жүргізу</a:t>
            </a:r>
            <a:r>
              <a:rPr dirty="0" lang="ru-RU" smtClean="0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басқа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да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ұйымдастырушылық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іс-шараларды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қоса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алғанда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қауіпсіз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тасымалдауды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ұйымдастыруға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жауапкершілік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білім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беру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ұйымының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басшысына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 smtClean="0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жүктеледі</a:t>
            </a:r>
            <a:endParaRPr b="1" dirty="0" lang="ru-RU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3067" y="4189668"/>
            <a:ext cx="56929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Іс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-шара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өткізілетін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жерге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дейін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және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кері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қайту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жолында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,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сондай-ақ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болу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орнында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балалардың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қауіпсіздігі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үшін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жауапкершілік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білім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беру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ұйымы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басшысының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бұйрығымен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dirty="0" err="1" lang="ru-RU">
                <a:latin charset="0" panose="02040503050406030204" pitchFamily="18" typeface="Cambria Math"/>
                <a:ea charset="0" panose="02040503050406030204" pitchFamily="18" typeface="Cambria Math"/>
              </a:rPr>
              <a:t>бекітілген</a:t>
            </a:r>
            <a:r>
              <a:rPr dirty="0" lang="ru-RU"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жетекші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тұлғаларға</a:t>
            </a:r>
            <a:r>
              <a:rPr b="1" dirty="0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 </a:t>
            </a:r>
            <a:r>
              <a:rPr b="1" dirty="0" err="1" lang="ru-RU">
                <a:solidFill>
                  <a:srgbClr val="2A339C"/>
                </a:solidFill>
                <a:latin charset="0" panose="02040503050406030204" pitchFamily="18" typeface="Cambria Math"/>
                <a:ea charset="0" panose="02040503050406030204" pitchFamily="18" typeface="Cambria Math"/>
              </a:rPr>
              <a:t>жүктеледі</a:t>
            </a:r>
            <a:endParaRPr b="1" dirty="0" lang="ru-RU">
              <a:solidFill>
                <a:srgbClr val="2A339C"/>
              </a:solidFill>
              <a:latin charset="0" panose="02040503050406030204" pitchFamily="18" typeface="Cambria Math"/>
              <a:ea charset="0" panose="02040503050406030204" pitchFamily="18" typeface="Cambria Math"/>
            </a:endParaRPr>
          </a:p>
        </p:txBody>
      </p:sp>
      <p:cxnSp>
        <p:nvCxnSpPr>
          <p:cNvPr id="21" name="Соединительная линия уступом 20"/>
          <p:cNvCxnSpPr>
            <a:stCxn id="10" idx="1"/>
            <a:endCxn id="13" idx="1"/>
          </p:cNvCxnSpPr>
          <p:nvPr/>
        </p:nvCxnSpPr>
        <p:spPr>
          <a:xfrm flipH="1" flipV="1" rot="10800000">
            <a:off x="7905213" y="2571651"/>
            <a:ext cx="405668" cy="1186980"/>
          </a:xfrm>
          <a:prstGeom prst="bentConnector3">
            <a:avLst>
              <a:gd fmla="val -56351" name="adj1"/>
            </a:avLst>
          </a:prstGeom>
          <a:ln w="19050">
            <a:solidFill>
              <a:srgbClr val="D49A0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10" idx="1"/>
            <a:endCxn id="12" idx="1"/>
          </p:cNvCxnSpPr>
          <p:nvPr/>
        </p:nvCxnSpPr>
        <p:spPr>
          <a:xfrm flipH="1" flipV="1" rot="10800000">
            <a:off x="7905212" y="2571650"/>
            <a:ext cx="394075" cy="2356681"/>
          </a:xfrm>
          <a:prstGeom prst="bentConnector3">
            <a:avLst>
              <a:gd fmla="val -58009" name="adj1"/>
            </a:avLst>
          </a:prstGeom>
          <a:ln w="19050">
            <a:solidFill>
              <a:srgbClr val="D49A0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499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538</Words>
  <Application>Microsoft Office PowerPoint</Application>
  <PresentationFormat>Широкоэкранный</PresentationFormat>
  <Paragraphs>62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Абдикаримова Асемгуль Берлибековна</cp:lastModifiedBy>
  <cp:revision>59</cp:revision>
  <cp:lastPrinted>2024-04-19T11:48:41Z</cp:lastPrinted>
  <dcterms:created xsi:type="dcterms:W3CDTF">2024-02-21T04:10:18Z</dcterms:created>
  <dcterms:modified xsi:type="dcterms:W3CDTF">2024-08-21T12:15:17Z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816666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